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566" r:id="rId2"/>
    <p:sldId id="574" r:id="rId3"/>
    <p:sldId id="575" r:id="rId4"/>
    <p:sldId id="567" r:id="rId5"/>
    <p:sldId id="576" r:id="rId6"/>
    <p:sldId id="579" r:id="rId7"/>
    <p:sldId id="568" r:id="rId8"/>
    <p:sldId id="569" r:id="rId9"/>
    <p:sldId id="571" r:id="rId10"/>
    <p:sldId id="572" r:id="rId11"/>
    <p:sldId id="584" r:id="rId12"/>
    <p:sldId id="580" r:id="rId13"/>
    <p:sldId id="581" r:id="rId14"/>
    <p:sldId id="582" r:id="rId15"/>
    <p:sldId id="583" r:id="rId16"/>
    <p:sldId id="577" r:id="rId17"/>
    <p:sldId id="570" r:id="rId18"/>
    <p:sldId id="578" r:id="rId19"/>
  </p:sldIdLst>
  <p:sldSz cx="9144000" cy="6858000" type="screen4x3"/>
  <p:notesSz cx="6797675" cy="9926638"/>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A80"/>
  </p:clrMru>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96" autoAdjust="0"/>
    <p:restoredTop sz="88530" autoAdjust="0"/>
  </p:normalViewPr>
  <p:slideViewPr>
    <p:cSldViewPr>
      <p:cViewPr>
        <p:scale>
          <a:sx n="50" d="100"/>
          <a:sy n="50" d="100"/>
        </p:scale>
        <p:origin x="-1974" y="-402"/>
      </p:cViewPr>
      <p:guideLst>
        <p:guide orient="horz" pos="2160"/>
        <p:guide pos="2880"/>
      </p:guideLst>
    </p:cSldViewPr>
  </p:slideViewPr>
  <p:outlineViewPr>
    <p:cViewPr>
      <p:scale>
        <a:sx n="33" d="100"/>
        <a:sy n="33" d="100"/>
      </p:scale>
      <p:origin x="0" y="0"/>
    </p:cViewPr>
  </p:outlineViewPr>
  <p:notesTextViewPr>
    <p:cViewPr>
      <p:scale>
        <a:sx n="66" d="100"/>
        <a:sy n="66"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2108" tIns="46054" rIns="92108" bIns="46054" rtlCol="0"/>
          <a:lstStyle>
            <a:lvl1pPr algn="l">
              <a:defRPr sz="1200">
                <a:cs typeface="+mn-cs"/>
              </a:defRPr>
            </a:lvl1pPr>
          </a:lstStyle>
          <a:p>
            <a:pPr>
              <a:defRPr/>
            </a:pPr>
            <a:endParaRPr lang="en-US"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2108" tIns="46054" rIns="92108" bIns="46054" rtlCol="0"/>
          <a:lstStyle>
            <a:lvl1pPr algn="r">
              <a:defRPr sz="1200">
                <a:cs typeface="+mn-cs"/>
              </a:defRPr>
            </a:lvl1pPr>
          </a:lstStyle>
          <a:p>
            <a:pPr>
              <a:defRPr/>
            </a:pPr>
            <a:fld id="{6914A66D-EFA7-4AD2-8B2C-5217C9487B51}" type="datetimeFigureOut">
              <a:rPr lang="en-US"/>
              <a:pPr>
                <a:defRPr/>
              </a:pPr>
              <a:t>6/29/2017</a:t>
            </a:fld>
            <a:endParaRPr lang="en-US" dirty="0"/>
          </a:p>
        </p:txBody>
      </p:sp>
      <p:sp>
        <p:nvSpPr>
          <p:cNvPr id="4" name="Footer Placeholder 3"/>
          <p:cNvSpPr>
            <a:spLocks noGrp="1"/>
          </p:cNvSpPr>
          <p:nvPr>
            <p:ph type="ftr" sz="quarter" idx="2"/>
          </p:nvPr>
        </p:nvSpPr>
        <p:spPr>
          <a:xfrm>
            <a:off x="0" y="9428163"/>
            <a:ext cx="2946400" cy="496887"/>
          </a:xfrm>
          <a:prstGeom prst="rect">
            <a:avLst/>
          </a:prstGeom>
        </p:spPr>
        <p:txBody>
          <a:bodyPr vert="horz" lIns="92108" tIns="46054" rIns="92108" bIns="46054" rtlCol="0" anchor="b"/>
          <a:lstStyle>
            <a:lvl1pPr algn="l">
              <a:defRPr sz="1200">
                <a:cs typeface="+mn-cs"/>
              </a:defRPr>
            </a:lvl1pPr>
          </a:lstStyle>
          <a:p>
            <a:pPr>
              <a:defRPr/>
            </a:pPr>
            <a:endParaRPr lang="en-US" dirty="0"/>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2108" tIns="46054" rIns="92108" bIns="46054" rtlCol="0" anchor="b"/>
          <a:lstStyle>
            <a:lvl1pPr algn="r">
              <a:defRPr sz="1200">
                <a:cs typeface="+mn-cs"/>
              </a:defRPr>
            </a:lvl1pPr>
          </a:lstStyle>
          <a:p>
            <a:pPr>
              <a:defRPr/>
            </a:pPr>
            <a:fld id="{FD6E7788-31D8-4623-A6AE-052B1343F05A}"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2108" tIns="46054" rIns="92108" bIns="46054" rtlCol="0"/>
          <a:lstStyle>
            <a:lvl1pPr algn="l">
              <a:defRPr sz="1200">
                <a:cs typeface="+mn-cs"/>
              </a:defRPr>
            </a:lvl1pPr>
          </a:lstStyle>
          <a:p>
            <a:pPr>
              <a:defRPr/>
            </a:pPr>
            <a:endParaRPr lang="en-GB" dirty="0"/>
          </a:p>
        </p:txBody>
      </p:sp>
      <p:sp>
        <p:nvSpPr>
          <p:cNvPr id="3" name="Date Placeholder 2"/>
          <p:cNvSpPr>
            <a:spLocks noGrp="1"/>
          </p:cNvSpPr>
          <p:nvPr>
            <p:ph type="dt" idx="1"/>
          </p:nvPr>
        </p:nvSpPr>
        <p:spPr>
          <a:xfrm>
            <a:off x="3849688" y="0"/>
            <a:ext cx="2946400" cy="496888"/>
          </a:xfrm>
          <a:prstGeom prst="rect">
            <a:avLst/>
          </a:prstGeom>
        </p:spPr>
        <p:txBody>
          <a:bodyPr vert="horz" lIns="92108" tIns="46054" rIns="92108" bIns="46054" rtlCol="0"/>
          <a:lstStyle>
            <a:lvl1pPr algn="r">
              <a:defRPr sz="1200">
                <a:cs typeface="+mn-cs"/>
              </a:defRPr>
            </a:lvl1pPr>
          </a:lstStyle>
          <a:p>
            <a:pPr>
              <a:defRPr/>
            </a:pPr>
            <a:fld id="{039229C9-EBD1-43A7-8B89-3029B013ED8A}" type="datetimeFigureOut">
              <a:rPr lang="en-US"/>
              <a:pPr>
                <a:defRPr/>
              </a:pPr>
              <a:t>6/29/2017</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108" tIns="46054" rIns="92108" bIns="46054" rtlCol="0" anchor="ctr"/>
          <a:lstStyle/>
          <a:p>
            <a:pPr lvl="0"/>
            <a:endParaRPr lang="en-GB" noProof="0" dirty="0" smtClean="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2108" tIns="46054" rIns="92108" bIns="4605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428163"/>
            <a:ext cx="2946400" cy="496887"/>
          </a:xfrm>
          <a:prstGeom prst="rect">
            <a:avLst/>
          </a:prstGeom>
        </p:spPr>
        <p:txBody>
          <a:bodyPr vert="horz" lIns="92108" tIns="46054" rIns="92108" bIns="46054" rtlCol="0" anchor="b"/>
          <a:lstStyle>
            <a:lvl1pPr algn="l">
              <a:defRPr sz="1200">
                <a:cs typeface="+mn-cs"/>
              </a:defRPr>
            </a:lvl1pPr>
          </a:lstStyle>
          <a:p>
            <a:pPr>
              <a:defRPr/>
            </a:pPr>
            <a:endParaRPr lang="en-GB" dirty="0"/>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2108" tIns="46054" rIns="92108" bIns="46054" rtlCol="0" anchor="b"/>
          <a:lstStyle>
            <a:lvl1pPr algn="r">
              <a:defRPr sz="1200">
                <a:cs typeface="+mn-cs"/>
              </a:defRPr>
            </a:lvl1pPr>
          </a:lstStyle>
          <a:p>
            <a:pPr>
              <a:defRPr/>
            </a:pPr>
            <a:fld id="{EC21B67F-FAF5-436B-8E2D-139E78AA44B5}" type="slidenum">
              <a:rPr lang="en-GB"/>
              <a:pPr>
                <a:defRPr/>
              </a:pPr>
              <a:t>‹#›</a:t>
            </a:fld>
            <a:endParaRPr lang="en-GB"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05A709E-9661-417B-B48F-43D40AABDE6F}" type="slidenum">
              <a:rPr lang="en-GB" smtClean="0"/>
              <a:pPr>
                <a:defRPr/>
              </a:pPr>
              <a:t>1</a:t>
            </a:fld>
            <a:endParaRPr lang="en-GB" dirty="0" smtClean="0"/>
          </a:p>
        </p:txBody>
      </p:sp>
      <p:sp>
        <p:nvSpPr>
          <p:cNvPr id="194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60"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z="160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GB" dirty="0"/>
          </a:p>
        </p:txBody>
      </p:sp>
      <p:sp>
        <p:nvSpPr>
          <p:cNvPr id="4" name="Slide Number Placeholder 3"/>
          <p:cNvSpPr>
            <a:spLocks noGrp="1"/>
          </p:cNvSpPr>
          <p:nvPr>
            <p:ph type="sldNum" sz="quarter" idx="10"/>
          </p:nvPr>
        </p:nvSpPr>
        <p:spPr/>
        <p:txBody>
          <a:bodyPr/>
          <a:lstStyle/>
          <a:p>
            <a:pPr>
              <a:defRPr/>
            </a:pPr>
            <a:fld id="{EC21B67F-FAF5-436B-8E2D-139E78AA44B5}" type="slidenum">
              <a:rPr lang="en-GB" smtClean="0"/>
              <a:pPr>
                <a:defRPr/>
              </a:pPr>
              <a:t>4</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EC21B67F-FAF5-436B-8E2D-139E78AA44B5}" type="slidenum">
              <a:rPr lang="en-GB" smtClean="0"/>
              <a:pPr>
                <a:defRPr/>
              </a:pPr>
              <a:t>8</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People at risk are almost always unsure or ambivalent about suicide. They will have some reasons for dying and also some feelings and reasons for living. The reasons for dying will </a:t>
            </a:r>
            <a:r>
              <a:rPr lang="en-GB" baseline="0" dirty="0" smtClean="0"/>
              <a:t> usually be obvious, they may have already talked to you about them, when you were exploring invitations. </a:t>
            </a:r>
          </a:p>
          <a:p>
            <a:endParaRPr lang="en-GB" baseline="0" dirty="0" smtClean="0"/>
          </a:p>
          <a:p>
            <a:r>
              <a:rPr lang="en-GB" baseline="0" dirty="0" smtClean="0"/>
              <a:t>Your task is to help the person at risk express identify and confirm their reasons fro dying. Try and summarise these reasons – “ You can’t keep living because….”</a:t>
            </a:r>
            <a:endParaRPr lang="en-GB" dirty="0"/>
          </a:p>
        </p:txBody>
      </p:sp>
      <p:sp>
        <p:nvSpPr>
          <p:cNvPr id="4" name="Slide Number Placeholder 3"/>
          <p:cNvSpPr>
            <a:spLocks noGrp="1"/>
          </p:cNvSpPr>
          <p:nvPr>
            <p:ph type="sldNum" sz="quarter" idx="10"/>
          </p:nvPr>
        </p:nvSpPr>
        <p:spPr/>
        <p:txBody>
          <a:bodyPr/>
          <a:lstStyle/>
          <a:p>
            <a:pPr>
              <a:defRPr/>
            </a:pPr>
            <a:fld id="{EC21B67F-FAF5-436B-8E2D-139E78AA44B5}" type="slidenum">
              <a:rPr lang="en-GB" smtClean="0"/>
              <a:pPr>
                <a:defRPr/>
              </a:pPr>
              <a:t>9</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EC21B67F-FAF5-436B-8E2D-139E78AA44B5}" type="slidenum">
              <a:rPr lang="en-GB" smtClean="0"/>
              <a:pPr>
                <a:defRPr/>
              </a:pPr>
              <a:t>18</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773238"/>
            <a:ext cx="2058988" cy="36004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773238"/>
            <a:ext cx="6029325" cy="3600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3068638"/>
            <a:ext cx="4038600" cy="2305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3068638"/>
            <a:ext cx="4038600" cy="2305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7732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3068638"/>
            <a:ext cx="8229600" cy="2305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600" b="1">
          <a:solidFill>
            <a:schemeClr val="tx2"/>
          </a:solidFill>
          <a:latin typeface="+mj-lt"/>
          <a:ea typeface="+mj-ea"/>
          <a:cs typeface="+mj-cs"/>
        </a:defRPr>
      </a:lvl1pPr>
      <a:lvl2pPr algn="ctr" rtl="0" eaLnBrk="0" fontAlgn="base" hangingPunct="0">
        <a:spcBef>
          <a:spcPct val="0"/>
        </a:spcBef>
        <a:spcAft>
          <a:spcPct val="0"/>
        </a:spcAft>
        <a:defRPr sz="3600" b="1">
          <a:solidFill>
            <a:schemeClr val="tx2"/>
          </a:solidFill>
          <a:latin typeface="Arial" charset="0"/>
        </a:defRPr>
      </a:lvl2pPr>
      <a:lvl3pPr algn="ctr" rtl="0" eaLnBrk="0" fontAlgn="base" hangingPunct="0">
        <a:spcBef>
          <a:spcPct val="0"/>
        </a:spcBef>
        <a:spcAft>
          <a:spcPct val="0"/>
        </a:spcAft>
        <a:defRPr sz="3600" b="1">
          <a:solidFill>
            <a:schemeClr val="tx2"/>
          </a:solidFill>
          <a:latin typeface="Arial" charset="0"/>
        </a:defRPr>
      </a:lvl3pPr>
      <a:lvl4pPr algn="ctr" rtl="0" eaLnBrk="0" fontAlgn="base" hangingPunct="0">
        <a:spcBef>
          <a:spcPct val="0"/>
        </a:spcBef>
        <a:spcAft>
          <a:spcPct val="0"/>
        </a:spcAft>
        <a:defRPr sz="3600" b="1">
          <a:solidFill>
            <a:schemeClr val="tx2"/>
          </a:solidFill>
          <a:latin typeface="Arial" charset="0"/>
        </a:defRPr>
      </a:lvl4pPr>
      <a:lvl5pPr algn="ctr" rtl="0" eaLnBrk="0" fontAlgn="base" hangingPunct="0">
        <a:spcBef>
          <a:spcPct val="0"/>
        </a:spcBef>
        <a:spcAft>
          <a:spcPct val="0"/>
        </a:spcAft>
        <a:defRPr sz="3600" b="1">
          <a:solidFill>
            <a:schemeClr val="tx2"/>
          </a:solidFill>
          <a:latin typeface="Arial" charset="0"/>
        </a:defRPr>
      </a:lvl5pPr>
      <a:lvl6pPr marL="457200" algn="ctr" rtl="0" fontAlgn="base">
        <a:spcBef>
          <a:spcPct val="0"/>
        </a:spcBef>
        <a:spcAft>
          <a:spcPct val="0"/>
        </a:spcAft>
        <a:defRPr sz="3600" b="1">
          <a:solidFill>
            <a:schemeClr val="tx2"/>
          </a:solidFill>
          <a:latin typeface="Arial" charset="0"/>
        </a:defRPr>
      </a:lvl6pPr>
      <a:lvl7pPr marL="914400" algn="ctr" rtl="0" fontAlgn="base">
        <a:spcBef>
          <a:spcPct val="0"/>
        </a:spcBef>
        <a:spcAft>
          <a:spcPct val="0"/>
        </a:spcAft>
        <a:defRPr sz="3600" b="1">
          <a:solidFill>
            <a:schemeClr val="tx2"/>
          </a:solidFill>
          <a:latin typeface="Arial" charset="0"/>
        </a:defRPr>
      </a:lvl7pPr>
      <a:lvl8pPr marL="1371600" algn="ctr" rtl="0" fontAlgn="base">
        <a:spcBef>
          <a:spcPct val="0"/>
        </a:spcBef>
        <a:spcAft>
          <a:spcPct val="0"/>
        </a:spcAft>
        <a:defRPr sz="3600" b="1">
          <a:solidFill>
            <a:schemeClr val="tx2"/>
          </a:solidFill>
          <a:latin typeface="Arial" charset="0"/>
        </a:defRPr>
      </a:lvl8pPr>
      <a:lvl9pPr marL="1828800" algn="ctr" rtl="0" fontAlgn="base">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Blip>
          <a:blip r:embed="rId14"/>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Blip>
          <a:blip r:embed="rId14"/>
        </a:buBlip>
        <a:defRPr sz="2400">
          <a:solidFill>
            <a:schemeClr val="tx1"/>
          </a:solidFill>
          <a:latin typeface="+mn-lt"/>
        </a:defRPr>
      </a:lvl2pPr>
      <a:lvl3pPr marL="1143000" indent="-228600" algn="l" rtl="0" eaLnBrk="0" fontAlgn="base" hangingPunct="0">
        <a:spcBef>
          <a:spcPct val="20000"/>
        </a:spcBef>
        <a:spcAft>
          <a:spcPct val="0"/>
        </a:spcAft>
        <a:buBlip>
          <a:blip r:embed="rId14"/>
        </a:buBlip>
        <a:defRPr sz="2000">
          <a:solidFill>
            <a:schemeClr val="tx1"/>
          </a:solidFill>
          <a:latin typeface="+mn-lt"/>
        </a:defRPr>
      </a:lvl3pPr>
      <a:lvl4pPr marL="1600200" indent="-228600" algn="l" rtl="0" eaLnBrk="0" fontAlgn="base" hangingPunct="0">
        <a:spcBef>
          <a:spcPct val="20000"/>
        </a:spcBef>
        <a:spcAft>
          <a:spcPct val="0"/>
        </a:spcAft>
        <a:buBlip>
          <a:blip r:embed="rId14"/>
        </a:buBlip>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60"/>
          <p:cNvSpPr>
            <a:spLocks noGrp="1" noChangeArrowheads="1"/>
          </p:cNvSpPr>
          <p:nvPr>
            <p:ph type="ctrTitle"/>
          </p:nvPr>
        </p:nvSpPr>
        <p:spPr>
          <a:xfrm>
            <a:off x="642938" y="548680"/>
            <a:ext cx="7772400" cy="5472608"/>
          </a:xfrm>
        </p:spPr>
        <p:txBody>
          <a:bodyPr/>
          <a:lstStyle/>
          <a:p>
            <a:pPr eaLnBrk="1" hangingPunct="1"/>
            <a:r>
              <a:rPr lang="en-GB" dirty="0" smtClean="0"/>
              <a:t>Suicide Intervention Workshop</a:t>
            </a:r>
          </a:p>
        </p:txBody>
      </p:sp>
      <p:sp>
        <p:nvSpPr>
          <p:cNvPr id="4" name="Rectangle 261"/>
          <p:cNvSpPr txBox="1">
            <a:spLocks noChangeArrowheads="1"/>
          </p:cNvSpPr>
          <p:nvPr/>
        </p:nvSpPr>
        <p:spPr bwMode="auto">
          <a:xfrm>
            <a:off x="539750" y="3573463"/>
            <a:ext cx="8153400" cy="2286000"/>
          </a:xfrm>
          <a:prstGeom prst="rect">
            <a:avLst/>
          </a:prstGeom>
          <a:noFill/>
          <a:ln w="9525">
            <a:noFill/>
            <a:miter lim="800000"/>
            <a:headEnd/>
            <a:tailEnd/>
          </a:ln>
        </p:spPr>
        <p:txBody>
          <a:bodyPr/>
          <a:lstStyle/>
          <a:p>
            <a:pPr algn="ctr">
              <a:defRPr/>
            </a:pPr>
            <a:endParaRPr lang="en-GB" sz="3200" kern="0" dirty="0">
              <a:latin typeface="+mn-lt"/>
              <a:cs typeface="ＭＳ Ｐゴシック" pitchFamily="-112" charset="-128"/>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9552" y="332656"/>
            <a:ext cx="8136904" cy="6863417"/>
          </a:xfrm>
          <a:prstGeom prst="rect">
            <a:avLst/>
          </a:prstGeom>
          <a:noFill/>
        </p:spPr>
        <p:txBody>
          <a:bodyPr wrap="square" rtlCol="0">
            <a:spAutoFit/>
          </a:bodyPr>
          <a:lstStyle/>
          <a:p>
            <a:r>
              <a:rPr lang="en-GB" sz="2000" b="1" dirty="0" smtClean="0">
                <a:latin typeface="Verdana" pitchFamily="34" charset="0"/>
                <a:ea typeface="Verdana" pitchFamily="34" charset="0"/>
                <a:cs typeface="Verdana" pitchFamily="34" charset="0"/>
              </a:rPr>
              <a:t>                        </a:t>
            </a:r>
            <a:r>
              <a:rPr lang="en-GB" sz="2400" b="1" dirty="0" smtClean="0">
                <a:latin typeface="Verdana" pitchFamily="34" charset="0"/>
                <a:ea typeface="Verdana" pitchFamily="34" charset="0"/>
                <a:cs typeface="Verdana" pitchFamily="34" charset="0"/>
              </a:rPr>
              <a:t>CONTRACT SAFEPLAN</a:t>
            </a:r>
          </a:p>
          <a:p>
            <a:endParaRPr lang="en-GB" sz="2000" b="1" dirty="0">
              <a:latin typeface="Verdana" pitchFamily="34" charset="0"/>
              <a:ea typeface="Verdana" pitchFamily="34" charset="0"/>
              <a:cs typeface="Verdana" pitchFamily="34" charset="0"/>
            </a:endParaRPr>
          </a:p>
          <a:p>
            <a:r>
              <a:rPr lang="en-GB" sz="2000" b="1" dirty="0" smtClean="0">
                <a:latin typeface="Verdana" pitchFamily="34" charset="0"/>
                <a:ea typeface="Verdana" pitchFamily="34" charset="0"/>
                <a:cs typeface="Verdana" pitchFamily="34" charset="0"/>
              </a:rPr>
              <a:t>			</a:t>
            </a:r>
            <a:r>
              <a:rPr lang="en-GB" sz="2000" b="1" i="1" dirty="0" smtClean="0">
                <a:latin typeface="Verdana" pitchFamily="34" charset="0"/>
                <a:ea typeface="Verdana" pitchFamily="34" charset="0"/>
                <a:cs typeface="Verdana" pitchFamily="34" charset="0"/>
              </a:rPr>
              <a:t>ALL SAFEPLANS</a:t>
            </a:r>
          </a:p>
          <a:p>
            <a:pPr lvl="5">
              <a:buClr>
                <a:srgbClr val="FF0000"/>
              </a:buClr>
              <a:buFont typeface="Wingdings" pitchFamily="2" charset="2"/>
              <a:buChar char="§"/>
            </a:pPr>
            <a:r>
              <a:rPr lang="en-GB" sz="2000" b="1" dirty="0" smtClean="0">
                <a:latin typeface="Verdana" pitchFamily="34" charset="0"/>
                <a:ea typeface="Verdana" pitchFamily="34" charset="0"/>
                <a:cs typeface="Verdana" pitchFamily="34" charset="0"/>
              </a:rPr>
              <a:t>Keep safe</a:t>
            </a:r>
          </a:p>
          <a:p>
            <a:pPr lvl="5">
              <a:buClr>
                <a:srgbClr val="FF0000"/>
              </a:buClr>
              <a:buFont typeface="Wingdings" pitchFamily="2" charset="2"/>
              <a:buChar char="§"/>
            </a:pPr>
            <a:r>
              <a:rPr lang="en-GB" sz="2000" b="1" dirty="0" smtClean="0">
                <a:latin typeface="Verdana" pitchFamily="34" charset="0"/>
                <a:ea typeface="Verdana" pitchFamily="34" charset="0"/>
                <a:cs typeface="Verdana" pitchFamily="34" charset="0"/>
              </a:rPr>
              <a:t>Safety contacts(s)</a:t>
            </a:r>
          </a:p>
          <a:p>
            <a:pPr lvl="5">
              <a:buClr>
                <a:srgbClr val="FF0000"/>
              </a:buClr>
              <a:buFont typeface="Wingdings" pitchFamily="2" charset="2"/>
              <a:buChar char="§"/>
            </a:pPr>
            <a:r>
              <a:rPr lang="en-GB" sz="2000" b="1" dirty="0" smtClean="0">
                <a:latin typeface="Verdana" pitchFamily="34" charset="0"/>
                <a:ea typeface="Verdana" pitchFamily="34" charset="0"/>
                <a:cs typeface="Verdana" pitchFamily="34" charset="0"/>
              </a:rPr>
              <a:t>Safe/no use of alcohol/drugs</a:t>
            </a:r>
          </a:p>
          <a:p>
            <a:pPr lvl="5">
              <a:buClr>
                <a:srgbClr val="FF0000"/>
              </a:buClr>
              <a:buFont typeface="Wingdings" pitchFamily="2" charset="2"/>
              <a:buChar char="§"/>
            </a:pPr>
            <a:r>
              <a:rPr lang="en-GB" sz="2000" b="1" dirty="0" smtClean="0">
                <a:latin typeface="Verdana" pitchFamily="34" charset="0"/>
                <a:ea typeface="Verdana" pitchFamily="34" charset="0"/>
                <a:cs typeface="Verdana" pitchFamily="34" charset="0"/>
              </a:rPr>
              <a:t>Link to resources</a:t>
            </a:r>
          </a:p>
          <a:p>
            <a:pPr>
              <a:buClr>
                <a:srgbClr val="FF0000"/>
              </a:buClr>
              <a:buFont typeface="Wingdings" pitchFamily="2" charset="2"/>
              <a:buChar char="§"/>
            </a:pPr>
            <a:endParaRPr lang="en-GB" sz="2000" b="1" dirty="0">
              <a:latin typeface="Verdana" pitchFamily="34" charset="0"/>
              <a:ea typeface="Verdana" pitchFamily="34" charset="0"/>
              <a:cs typeface="Verdana" pitchFamily="34" charset="0"/>
            </a:endParaRPr>
          </a:p>
          <a:p>
            <a:pPr>
              <a:buClr>
                <a:srgbClr val="FF0000"/>
              </a:buClr>
            </a:pPr>
            <a:r>
              <a:rPr lang="en-GB" sz="2000" b="1" dirty="0" smtClean="0">
                <a:latin typeface="Verdana" pitchFamily="34" charset="0"/>
                <a:ea typeface="Verdana" pitchFamily="34" charset="0"/>
                <a:cs typeface="Verdana" pitchFamily="34" charset="0"/>
              </a:rPr>
              <a:t>		       RISK-SPECIFIC SAFEPLANS</a:t>
            </a:r>
          </a:p>
          <a:p>
            <a:pPr lvl="5">
              <a:buClr>
                <a:srgbClr val="FF0000"/>
              </a:buClr>
              <a:buFont typeface="Wingdings" pitchFamily="2" charset="2"/>
              <a:buChar char="§"/>
            </a:pPr>
            <a:r>
              <a:rPr lang="en-GB" sz="2000" b="1" dirty="0" smtClean="0">
                <a:latin typeface="Verdana" pitchFamily="34" charset="0"/>
                <a:ea typeface="Verdana" pitchFamily="34" charset="0"/>
                <a:cs typeface="Verdana" pitchFamily="34" charset="0"/>
              </a:rPr>
              <a:t>Disable the suicide plan</a:t>
            </a:r>
          </a:p>
          <a:p>
            <a:pPr>
              <a:buClr>
                <a:srgbClr val="FF0000"/>
              </a:buClr>
              <a:buFont typeface="Wingdings" pitchFamily="2" charset="2"/>
              <a:buChar char="§"/>
            </a:pPr>
            <a:endParaRPr lang="en-GB" sz="2000" b="1" dirty="0">
              <a:latin typeface="Verdana" pitchFamily="34" charset="0"/>
              <a:ea typeface="Verdana" pitchFamily="34" charset="0"/>
              <a:cs typeface="Verdana" pitchFamily="34" charset="0"/>
            </a:endParaRPr>
          </a:p>
          <a:p>
            <a:pPr lvl="5">
              <a:buClr>
                <a:srgbClr val="FF0000"/>
              </a:buClr>
              <a:buFont typeface="Wingdings" pitchFamily="2" charset="2"/>
              <a:buChar char="§"/>
            </a:pPr>
            <a:r>
              <a:rPr lang="en-GB" sz="2000" b="1" dirty="0" smtClean="0">
                <a:latin typeface="Verdana" pitchFamily="34" charset="0"/>
                <a:ea typeface="Verdana" pitchFamily="34" charset="0"/>
                <a:cs typeface="Verdana" pitchFamily="34" charset="0"/>
              </a:rPr>
              <a:t>Ease the pain</a:t>
            </a:r>
          </a:p>
          <a:p>
            <a:pPr>
              <a:buClr>
                <a:srgbClr val="FF0000"/>
              </a:buClr>
              <a:buFont typeface="Wingdings" pitchFamily="2" charset="2"/>
              <a:buChar char="§"/>
            </a:pPr>
            <a:endParaRPr lang="en-GB" sz="2000" b="1" dirty="0">
              <a:latin typeface="Verdana" pitchFamily="34" charset="0"/>
              <a:ea typeface="Verdana" pitchFamily="34" charset="0"/>
              <a:cs typeface="Verdana" pitchFamily="34" charset="0"/>
            </a:endParaRPr>
          </a:p>
          <a:p>
            <a:pPr>
              <a:buClr>
                <a:srgbClr val="FF0000"/>
              </a:buClr>
              <a:buFont typeface="Wingdings" pitchFamily="2" charset="2"/>
              <a:buChar char="§"/>
            </a:pPr>
            <a:endParaRPr lang="en-GB" sz="2000" b="1" dirty="0" smtClean="0">
              <a:latin typeface="Verdana" pitchFamily="34" charset="0"/>
              <a:ea typeface="Verdana" pitchFamily="34" charset="0"/>
              <a:cs typeface="Verdana" pitchFamily="34" charset="0"/>
            </a:endParaRPr>
          </a:p>
          <a:p>
            <a:pPr lvl="5">
              <a:buClr>
                <a:srgbClr val="FF0000"/>
              </a:buClr>
              <a:buFont typeface="Wingdings" pitchFamily="2" charset="2"/>
              <a:buChar char="§"/>
            </a:pPr>
            <a:r>
              <a:rPr lang="en-GB" sz="2000" b="1" dirty="0" smtClean="0">
                <a:latin typeface="Verdana" pitchFamily="34" charset="0"/>
                <a:ea typeface="Verdana" pitchFamily="34" charset="0"/>
                <a:cs typeface="Verdana" pitchFamily="34" charset="0"/>
              </a:rPr>
              <a:t>Link to resources</a:t>
            </a:r>
          </a:p>
          <a:p>
            <a:pPr>
              <a:buClr>
                <a:srgbClr val="FF0000"/>
              </a:buClr>
              <a:buFont typeface="Wingdings" pitchFamily="2" charset="2"/>
              <a:buChar char="§"/>
            </a:pPr>
            <a:endParaRPr lang="en-GB" sz="2000" b="1" dirty="0">
              <a:latin typeface="Verdana" pitchFamily="34" charset="0"/>
              <a:ea typeface="Verdana" pitchFamily="34" charset="0"/>
              <a:cs typeface="Verdana" pitchFamily="34" charset="0"/>
            </a:endParaRPr>
          </a:p>
          <a:p>
            <a:pPr>
              <a:buClr>
                <a:srgbClr val="FF0000"/>
              </a:buClr>
            </a:pPr>
            <a:endParaRPr lang="en-GB" sz="2000" b="1" dirty="0" smtClean="0">
              <a:latin typeface="Verdana" pitchFamily="34" charset="0"/>
              <a:ea typeface="Verdana" pitchFamily="34" charset="0"/>
              <a:cs typeface="Verdana" pitchFamily="34" charset="0"/>
            </a:endParaRPr>
          </a:p>
          <a:p>
            <a:pPr lvl="5">
              <a:buClr>
                <a:srgbClr val="FF0000"/>
              </a:buClr>
              <a:buFont typeface="Wingdings" pitchFamily="2" charset="2"/>
              <a:buChar char="§"/>
            </a:pPr>
            <a:r>
              <a:rPr lang="en-GB" sz="2000" b="1" dirty="0" smtClean="0">
                <a:latin typeface="Verdana" pitchFamily="34" charset="0"/>
                <a:ea typeface="Verdana" pitchFamily="34" charset="0"/>
                <a:cs typeface="Verdana" pitchFamily="34" charset="0"/>
              </a:rPr>
              <a:t>Protect against the danger/support </a:t>
            </a:r>
          </a:p>
          <a:p>
            <a:pPr>
              <a:buClr>
                <a:srgbClr val="FF0000"/>
              </a:buClr>
            </a:pPr>
            <a:r>
              <a:rPr lang="en-GB" sz="2000" b="1" dirty="0" smtClean="0">
                <a:latin typeface="Verdana" pitchFamily="34" charset="0"/>
                <a:ea typeface="Verdana" pitchFamily="34" charset="0"/>
                <a:cs typeface="Verdana" pitchFamily="34" charset="0"/>
              </a:rPr>
              <a:t>			past survival skills</a:t>
            </a:r>
          </a:p>
          <a:p>
            <a:pPr>
              <a:buClr>
                <a:srgbClr val="FF0000"/>
              </a:buClr>
            </a:pPr>
            <a:endParaRPr lang="en-GB" sz="2000" b="1" dirty="0">
              <a:latin typeface="Verdana" pitchFamily="34" charset="0"/>
              <a:ea typeface="Verdana" pitchFamily="34" charset="0"/>
              <a:cs typeface="Verdana" pitchFamily="34" charset="0"/>
            </a:endParaRPr>
          </a:p>
          <a:p>
            <a:pPr lvl="5">
              <a:buClr>
                <a:srgbClr val="FF0000"/>
              </a:buClr>
              <a:buFont typeface="Wingdings" pitchFamily="2" charset="2"/>
              <a:buChar char="§"/>
            </a:pPr>
            <a:r>
              <a:rPr lang="en-GB" sz="2000" b="1" dirty="0" smtClean="0">
                <a:latin typeface="Verdana" pitchFamily="34" charset="0"/>
                <a:ea typeface="Verdana" pitchFamily="34" charset="0"/>
                <a:cs typeface="Verdana" pitchFamily="34" charset="0"/>
              </a:rPr>
              <a:t>Link to health worker</a:t>
            </a:r>
          </a:p>
          <a:p>
            <a:pPr>
              <a:buClr>
                <a:srgbClr val="FF0000"/>
              </a:buClr>
              <a:buFont typeface="Wingdings" pitchFamily="2" charset="2"/>
              <a:buChar char="§"/>
            </a:pPr>
            <a:endParaRPr lang="en-GB" sz="2000" b="1" dirty="0">
              <a:latin typeface="Verdana" pitchFamily="34" charset="0"/>
              <a:ea typeface="Verdana" pitchFamily="34" charset="0"/>
              <a:cs typeface="Verdana" pitchFamily="34" charset="0"/>
            </a:endParaRPr>
          </a:p>
        </p:txBody>
      </p:sp>
      <p:sp>
        <p:nvSpPr>
          <p:cNvPr id="4" name="Right Arrow 3"/>
          <p:cNvSpPr/>
          <p:nvPr/>
        </p:nvSpPr>
        <p:spPr>
          <a:xfrm>
            <a:off x="755576" y="1772816"/>
            <a:ext cx="201622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0000"/>
                </a:solidFill>
              </a:rPr>
              <a:t>SUICIDE</a:t>
            </a:r>
            <a:endParaRPr lang="en-GB" b="1" dirty="0">
              <a:solidFill>
                <a:srgbClr val="FF0000"/>
              </a:solidFill>
            </a:endParaRPr>
          </a:p>
        </p:txBody>
      </p:sp>
      <p:sp>
        <p:nvSpPr>
          <p:cNvPr id="5" name="Right Arrow 4"/>
          <p:cNvSpPr/>
          <p:nvPr/>
        </p:nvSpPr>
        <p:spPr>
          <a:xfrm>
            <a:off x="827584" y="2852936"/>
            <a:ext cx="194421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0000"/>
                </a:solidFill>
              </a:rPr>
              <a:t>PREPARED</a:t>
            </a:r>
            <a:endParaRPr lang="en-GB" b="1" dirty="0">
              <a:solidFill>
                <a:srgbClr val="FF0000"/>
              </a:solidFill>
            </a:endParaRPr>
          </a:p>
        </p:txBody>
      </p:sp>
      <p:sp>
        <p:nvSpPr>
          <p:cNvPr id="6" name="Right Arrow 5"/>
          <p:cNvSpPr/>
          <p:nvPr/>
        </p:nvSpPr>
        <p:spPr>
          <a:xfrm>
            <a:off x="971600" y="3717032"/>
            <a:ext cx="1728192" cy="432048"/>
          </a:xfrm>
          <a:prstGeom prst="rightArrow">
            <a:avLst>
              <a:gd name="adj1" fmla="val 57696"/>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0000"/>
                </a:solidFill>
              </a:rPr>
              <a:t>DESPERATE</a:t>
            </a:r>
            <a:endParaRPr lang="en-GB" b="1" dirty="0">
              <a:solidFill>
                <a:srgbClr val="FF0000"/>
              </a:solidFill>
            </a:endParaRPr>
          </a:p>
        </p:txBody>
      </p:sp>
      <p:sp>
        <p:nvSpPr>
          <p:cNvPr id="7" name="Right Arrow 6"/>
          <p:cNvSpPr/>
          <p:nvPr/>
        </p:nvSpPr>
        <p:spPr>
          <a:xfrm>
            <a:off x="755576" y="4653136"/>
            <a:ext cx="201622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0000"/>
                </a:solidFill>
              </a:rPr>
              <a:t>ALONE</a:t>
            </a:r>
            <a:endParaRPr lang="en-GB" b="1" dirty="0">
              <a:solidFill>
                <a:srgbClr val="FF0000"/>
              </a:solidFill>
            </a:endParaRPr>
          </a:p>
        </p:txBody>
      </p:sp>
      <p:sp>
        <p:nvSpPr>
          <p:cNvPr id="8" name="Right Arrow 7"/>
          <p:cNvSpPr/>
          <p:nvPr/>
        </p:nvSpPr>
        <p:spPr>
          <a:xfrm>
            <a:off x="755576" y="5589240"/>
            <a:ext cx="201622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0000"/>
                </a:solidFill>
              </a:rPr>
              <a:t>FAMILIAR</a:t>
            </a:r>
            <a:endParaRPr lang="en-GB" b="1" dirty="0">
              <a:solidFill>
                <a:srgbClr val="FF0000"/>
              </a:solidFill>
            </a:endParaRPr>
          </a:p>
        </p:txBody>
      </p:sp>
      <p:sp>
        <p:nvSpPr>
          <p:cNvPr id="9" name="Right Arrow 8"/>
          <p:cNvSpPr/>
          <p:nvPr/>
        </p:nvSpPr>
        <p:spPr>
          <a:xfrm>
            <a:off x="755576" y="6309320"/>
            <a:ext cx="2088232" cy="5486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0000"/>
                </a:solidFill>
              </a:rPr>
              <a:t>VULNERABLE</a:t>
            </a:r>
            <a:endParaRPr lang="en-GB" b="1"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75856" y="1916832"/>
            <a:ext cx="4572000" cy="3046988"/>
          </a:xfrm>
          <a:prstGeom prst="rect">
            <a:avLst/>
          </a:prstGeom>
        </p:spPr>
        <p:txBody>
          <a:bodyPr wrap="square">
            <a:spAutoFit/>
          </a:bodyPr>
          <a:lstStyle/>
          <a:p>
            <a:r>
              <a:rPr lang="en-GB" sz="2400" dirty="0" smtClean="0">
                <a:solidFill>
                  <a:srgbClr val="FF0000"/>
                </a:solidFill>
              </a:rPr>
              <a:t>Protection for anyone with thoughts of suicide – contracting  safe plan.</a:t>
            </a:r>
          </a:p>
          <a:p>
            <a:endParaRPr lang="en-GB" sz="2400" dirty="0" smtClean="0">
              <a:solidFill>
                <a:srgbClr val="FF0000"/>
              </a:solidFill>
            </a:endParaRPr>
          </a:p>
          <a:p>
            <a:r>
              <a:rPr lang="en-GB" sz="2400" dirty="0" smtClean="0"/>
              <a:t>There are four elements that need to be put into place for every</a:t>
            </a:r>
          </a:p>
          <a:p>
            <a:r>
              <a:rPr lang="en-GB" sz="2400" dirty="0" smtClean="0"/>
              <a:t>person with thoughts of suicide.</a:t>
            </a:r>
            <a:endParaRPr lang="en-GB" sz="2400" dirty="0"/>
          </a:p>
        </p:txBody>
      </p:sp>
      <p:sp>
        <p:nvSpPr>
          <p:cNvPr id="4" name="Cross 3"/>
          <p:cNvSpPr/>
          <p:nvPr/>
        </p:nvSpPr>
        <p:spPr>
          <a:xfrm>
            <a:off x="251520" y="2204864"/>
            <a:ext cx="2592288" cy="2448272"/>
          </a:xfrm>
          <a:prstGeom prst="plus">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87824" y="1268760"/>
            <a:ext cx="4572000" cy="2492990"/>
          </a:xfrm>
          <a:prstGeom prst="rect">
            <a:avLst/>
          </a:prstGeom>
        </p:spPr>
        <p:txBody>
          <a:bodyPr wrap="square">
            <a:spAutoFit/>
          </a:bodyPr>
          <a:lstStyle/>
          <a:p>
            <a:r>
              <a:rPr lang="en-GB" sz="2800" b="1" dirty="0" smtClean="0">
                <a:solidFill>
                  <a:srgbClr val="FF0000"/>
                </a:solidFill>
              </a:rPr>
              <a:t>Risk Alert 1: Has thoughts of suicide</a:t>
            </a:r>
          </a:p>
          <a:p>
            <a:endParaRPr lang="en-GB" sz="2000" dirty="0" smtClean="0"/>
          </a:p>
          <a:p>
            <a:endParaRPr lang="en-GB" sz="2000" dirty="0" smtClean="0"/>
          </a:p>
          <a:p>
            <a:endParaRPr lang="en-GB" sz="2000" dirty="0" smtClean="0"/>
          </a:p>
          <a:p>
            <a:endParaRPr lang="en-GB" sz="2000" dirty="0" smtClean="0"/>
          </a:p>
          <a:p>
            <a:endParaRPr lang="en-GB" sz="2000" dirty="0"/>
          </a:p>
        </p:txBody>
      </p:sp>
      <p:sp>
        <p:nvSpPr>
          <p:cNvPr id="3" name="TextBox 2"/>
          <p:cNvSpPr txBox="1"/>
          <p:nvPr/>
        </p:nvSpPr>
        <p:spPr>
          <a:xfrm>
            <a:off x="899592" y="2420888"/>
            <a:ext cx="7488832" cy="3847207"/>
          </a:xfrm>
          <a:prstGeom prst="rect">
            <a:avLst/>
          </a:prstGeom>
          <a:noFill/>
        </p:spPr>
        <p:txBody>
          <a:bodyPr wrap="square" rtlCol="0">
            <a:spAutoFit/>
          </a:bodyPr>
          <a:lstStyle/>
          <a:p>
            <a:pPr marL="457200" indent="-457200">
              <a:buAutoNum type="arabicPeriod"/>
            </a:pPr>
            <a:r>
              <a:rPr lang="en-GB" sz="2400" b="1" dirty="0" smtClean="0">
                <a:solidFill>
                  <a:srgbClr val="FF0000"/>
                </a:solidFill>
              </a:rPr>
              <a:t>A promise to keep safe</a:t>
            </a:r>
          </a:p>
          <a:p>
            <a:pPr marL="457200" indent="-457200">
              <a:buAutoNum type="arabicPeriod"/>
            </a:pPr>
            <a:endParaRPr lang="en-GB" sz="2000" b="1" dirty="0" smtClean="0"/>
          </a:p>
          <a:p>
            <a:r>
              <a:rPr lang="en-GB" sz="2000" dirty="0" smtClean="0"/>
              <a:t>Have the person at risk agree not to act upon thoughts of suicide</a:t>
            </a:r>
          </a:p>
          <a:p>
            <a:r>
              <a:rPr lang="en-GB" sz="2000" dirty="0" smtClean="0"/>
              <a:t>for a specific  period of time. The person at risk may think about</a:t>
            </a:r>
            <a:endParaRPr lang="fr-FR" sz="2000" b="1" dirty="0" smtClean="0"/>
          </a:p>
          <a:p>
            <a:r>
              <a:rPr lang="en-GB" sz="2000" dirty="0" smtClean="0"/>
              <a:t>suicide. To ask the person at risk not to think about suicide would</a:t>
            </a:r>
          </a:p>
          <a:p>
            <a:r>
              <a:rPr lang="en-GB" sz="2000" dirty="0" smtClean="0"/>
              <a:t>be virtually impossible and, therefore, dangerous to request. In</a:t>
            </a:r>
          </a:p>
          <a:p>
            <a:r>
              <a:rPr lang="en-GB" sz="2000" dirty="0" smtClean="0"/>
              <a:t>finding the correct time period, it is usually best to start by asking</a:t>
            </a:r>
          </a:p>
          <a:p>
            <a:r>
              <a:rPr lang="en-GB" sz="2000" dirty="0" smtClean="0"/>
              <a:t>the person at risk how long they might be able to keep themselves safe. Contracting a keep safe commitment usually sounds something like: “I agree to keep myself safe until after I meet with X. I can think about suicide but I must not act on those thoughts.”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844824"/>
            <a:ext cx="7848872" cy="3847207"/>
          </a:xfrm>
          <a:prstGeom prst="rect">
            <a:avLst/>
          </a:prstGeom>
        </p:spPr>
        <p:txBody>
          <a:bodyPr wrap="square">
            <a:spAutoFit/>
          </a:bodyPr>
          <a:lstStyle/>
          <a:p>
            <a:r>
              <a:rPr lang="en-GB" sz="2400" b="1" dirty="0" smtClean="0">
                <a:solidFill>
                  <a:srgbClr val="FF0000"/>
                </a:solidFill>
              </a:rPr>
              <a:t>2. Provide continuously-available safety contact(s)</a:t>
            </a:r>
          </a:p>
          <a:p>
            <a:endParaRPr lang="en-GB" sz="2000" b="1" dirty="0" smtClean="0"/>
          </a:p>
          <a:p>
            <a:r>
              <a:rPr lang="en-GB" sz="2000" dirty="0" smtClean="0"/>
              <a:t>Safety contact(s) are backups to other resources in case the person</a:t>
            </a:r>
          </a:p>
          <a:p>
            <a:r>
              <a:rPr lang="en-GB" sz="2000" dirty="0" smtClean="0"/>
              <a:t>at risk is unable to keep safe and cannot access other parts of the</a:t>
            </a:r>
          </a:p>
          <a:p>
            <a:r>
              <a:rPr lang="en-GB" sz="2000" dirty="0" smtClean="0"/>
              <a:t>safety plan. The safety contact is either someone who knows that</a:t>
            </a:r>
          </a:p>
          <a:p>
            <a:r>
              <a:rPr lang="en-GB" sz="2000" dirty="0" smtClean="0"/>
              <a:t>the person at risk might phone or, more usually, it is an agency that</a:t>
            </a:r>
          </a:p>
          <a:p>
            <a:r>
              <a:rPr lang="en-GB" sz="2000" dirty="0" smtClean="0"/>
              <a:t>regularly deals with suicide situations like a crisis line or a hospital</a:t>
            </a:r>
          </a:p>
          <a:p>
            <a:r>
              <a:rPr lang="en-GB" sz="2000" dirty="0" smtClean="0"/>
              <a:t>emergency room. You may need more than one resource to ensure</a:t>
            </a:r>
          </a:p>
          <a:p>
            <a:r>
              <a:rPr lang="en-GB" sz="2000" dirty="0" smtClean="0"/>
              <a:t>7-days a week, 24-hour coverage. Contracting this element usually</a:t>
            </a:r>
          </a:p>
          <a:p>
            <a:r>
              <a:rPr lang="en-GB" sz="2000" dirty="0" smtClean="0"/>
              <a:t>takes a form like: “If anything goes wrong and I can’t reach anyone</a:t>
            </a:r>
          </a:p>
          <a:p>
            <a:r>
              <a:rPr lang="en-GB" sz="2000" dirty="0" smtClean="0"/>
              <a:t>else, I will contact X. I will not act on thoughts of suicide, I will</a:t>
            </a:r>
          </a:p>
          <a:p>
            <a:r>
              <a:rPr lang="en-GB" sz="2000" dirty="0" smtClean="0"/>
              <a:t>contact X.”</a:t>
            </a:r>
            <a:endParaRPr lang="en-GB"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988840"/>
            <a:ext cx="8280920" cy="4124206"/>
          </a:xfrm>
          <a:prstGeom prst="rect">
            <a:avLst/>
          </a:prstGeom>
        </p:spPr>
        <p:txBody>
          <a:bodyPr wrap="square">
            <a:spAutoFit/>
          </a:bodyPr>
          <a:lstStyle/>
          <a:p>
            <a:r>
              <a:rPr lang="en-GB" sz="2400" b="1" dirty="0" smtClean="0"/>
              <a:t>3</a:t>
            </a:r>
            <a:r>
              <a:rPr lang="en-GB" sz="2400" b="1" dirty="0" smtClean="0">
                <a:solidFill>
                  <a:srgbClr val="FF0000"/>
                </a:solidFill>
              </a:rPr>
              <a:t>. A promise of safe/no use of alcohol/drugs</a:t>
            </a:r>
          </a:p>
          <a:p>
            <a:endParaRPr lang="en-GB" b="1" dirty="0" smtClean="0"/>
          </a:p>
          <a:p>
            <a:pPr algn="just"/>
            <a:r>
              <a:rPr lang="en-GB" sz="2000" dirty="0" smtClean="0"/>
              <a:t>Alcohol and/or recreational drug misuse or abuse can make suicide</a:t>
            </a:r>
          </a:p>
          <a:p>
            <a:pPr algn="just"/>
            <a:r>
              <a:rPr lang="en-GB" sz="2000" dirty="0" smtClean="0"/>
              <a:t>much more likely. Access to correct doses of prescription medications</a:t>
            </a:r>
          </a:p>
          <a:p>
            <a:pPr algn="just"/>
            <a:r>
              <a:rPr lang="en-GB" sz="2000" dirty="0" smtClean="0"/>
              <a:t>must be maintained but protection against overdose should be</a:t>
            </a:r>
          </a:p>
          <a:p>
            <a:pPr algn="just"/>
            <a:r>
              <a:rPr lang="en-GB" sz="2000" dirty="0" smtClean="0"/>
              <a:t>included. Apart from essential medications, if you can get agreement</a:t>
            </a:r>
          </a:p>
          <a:p>
            <a:pPr algn="just"/>
            <a:r>
              <a:rPr lang="en-GB" sz="2000" dirty="0" smtClean="0"/>
              <a:t>that all use of alcohol and/or recreational drugs will be avoided, do</a:t>
            </a:r>
          </a:p>
          <a:p>
            <a:pPr algn="just"/>
            <a:r>
              <a:rPr lang="en-GB" sz="2000" dirty="0" smtClean="0"/>
              <a:t>so. In some situations, such a request might be impossible to follow</a:t>
            </a:r>
          </a:p>
          <a:p>
            <a:pPr algn="just"/>
            <a:r>
              <a:rPr lang="en-GB" sz="2000" dirty="0" smtClean="0"/>
              <a:t>and, therefore, dangerous to request. In this type of situation, add</a:t>
            </a:r>
          </a:p>
          <a:p>
            <a:pPr algn="just"/>
            <a:r>
              <a:rPr lang="en-GB" sz="2000" dirty="0" smtClean="0"/>
              <a:t>extra resources to monitor the use or to dispense proper doses of</a:t>
            </a:r>
          </a:p>
          <a:p>
            <a:pPr algn="just"/>
            <a:r>
              <a:rPr lang="en-GB" sz="2000" dirty="0" smtClean="0"/>
              <a:t>prescription medication. Contracting this element usually takes a</a:t>
            </a:r>
          </a:p>
          <a:p>
            <a:pPr algn="just"/>
            <a:r>
              <a:rPr lang="en-GB" sz="2000" dirty="0" smtClean="0"/>
              <a:t>form like: “Yes I know that alcohol and/or drugs can be dangerous in</a:t>
            </a:r>
          </a:p>
          <a:p>
            <a:pPr algn="just"/>
            <a:r>
              <a:rPr lang="en-GB" sz="2000" dirty="0" smtClean="0"/>
              <a:t>my situation. I will follow our plan to avoid them.”</a:t>
            </a:r>
            <a:endParaRPr lang="en-GB"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1844824"/>
            <a:ext cx="7488832" cy="4524315"/>
          </a:xfrm>
          <a:prstGeom prst="rect">
            <a:avLst/>
          </a:prstGeom>
        </p:spPr>
        <p:txBody>
          <a:bodyPr wrap="square">
            <a:spAutoFit/>
          </a:bodyPr>
          <a:lstStyle/>
          <a:p>
            <a:r>
              <a:rPr lang="en-GB" sz="2400" b="1" dirty="0" smtClean="0">
                <a:solidFill>
                  <a:srgbClr val="FF0000"/>
                </a:solidFill>
              </a:rPr>
              <a:t>4. Link to other resources</a:t>
            </a:r>
          </a:p>
          <a:p>
            <a:endParaRPr lang="en-GB" sz="2400" b="1" dirty="0" smtClean="0">
              <a:solidFill>
                <a:srgbClr val="FF0000"/>
              </a:solidFill>
            </a:endParaRPr>
          </a:p>
          <a:p>
            <a:r>
              <a:rPr lang="en-GB" sz="2000" dirty="0" smtClean="0"/>
              <a:t>Every person with thoughts of suicide should be connected to others who are aware that they are having thoughts of suicide. Usually, more links are better. The type  of risk alerts and the availability of resources will determine which links are needed. The more risk alerts, the more likely that formal resources should be included but do not forget to consider informal resources. In these days, quick access to many formal supports is more myth than reality. A caregiver should always think about informal alternatives or supplements. Contracting this element usually takes a form something like: “Yes I agree that I/we/you tell X about me having thoughts of suicide so that they can help if I need it.”</a:t>
            </a:r>
            <a:endParaRPr lang="en-GB"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7664" y="2136338"/>
            <a:ext cx="6696744" cy="3046988"/>
          </a:xfrm>
          <a:prstGeom prst="rect">
            <a:avLst/>
          </a:prstGeom>
        </p:spPr>
        <p:txBody>
          <a:bodyPr wrap="square">
            <a:spAutoFit/>
          </a:bodyPr>
          <a:lstStyle/>
          <a:p>
            <a:r>
              <a:rPr lang="en-GB" sz="2400" i="1" dirty="0" smtClean="0"/>
              <a:t>The immediate suicide danger is over, at least for now. But how do I help this person to deal with the problems that brought him/her to consider suicide in the first place? </a:t>
            </a:r>
          </a:p>
          <a:p>
            <a:endParaRPr lang="en-GB" sz="2400" i="1" dirty="0" smtClean="0"/>
          </a:p>
          <a:p>
            <a:r>
              <a:rPr lang="en-GB" sz="2400" i="1" dirty="0" smtClean="0"/>
              <a:t>Who else needs to be involved in the helping process? How do we go about working together?</a:t>
            </a:r>
            <a:endParaRPr lang="en-GB"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635896" y="2924944"/>
            <a:ext cx="1800200" cy="1728192"/>
          </a:xfrm>
          <a:prstGeom prst="ellipse">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TextBox 2"/>
          <p:cNvSpPr txBox="1"/>
          <p:nvPr/>
        </p:nvSpPr>
        <p:spPr>
          <a:xfrm>
            <a:off x="4067944" y="3573016"/>
            <a:ext cx="936104" cy="400110"/>
          </a:xfrm>
          <a:prstGeom prst="rect">
            <a:avLst/>
          </a:prstGeom>
          <a:noFill/>
        </p:spPr>
        <p:txBody>
          <a:bodyPr wrap="square" rtlCol="0">
            <a:spAutoFit/>
          </a:bodyPr>
          <a:lstStyle/>
          <a:p>
            <a:r>
              <a:rPr lang="en-GB" sz="2000" b="1" dirty="0" smtClean="0">
                <a:solidFill>
                  <a:schemeClr val="bg1">
                    <a:lumMod val="75000"/>
                  </a:schemeClr>
                </a:solidFill>
                <a:latin typeface="Verdana" pitchFamily="34" charset="0"/>
                <a:ea typeface="Verdana" pitchFamily="34" charset="0"/>
                <a:cs typeface="Verdana" pitchFamily="34" charset="0"/>
              </a:rPr>
              <a:t>YOU</a:t>
            </a:r>
            <a:endParaRPr lang="en-GB" sz="2000" b="1" dirty="0">
              <a:solidFill>
                <a:schemeClr val="bg1">
                  <a:lumMod val="75000"/>
                </a:schemeClr>
              </a:solidFill>
              <a:latin typeface="Verdana" pitchFamily="34" charset="0"/>
              <a:ea typeface="Verdana" pitchFamily="34" charset="0"/>
              <a:cs typeface="Verdana" pitchFamily="34" charset="0"/>
            </a:endParaRPr>
          </a:p>
        </p:txBody>
      </p:sp>
      <p:sp>
        <p:nvSpPr>
          <p:cNvPr id="4" name="Oval 3"/>
          <p:cNvSpPr/>
          <p:nvPr/>
        </p:nvSpPr>
        <p:spPr>
          <a:xfrm>
            <a:off x="6660232" y="3356992"/>
            <a:ext cx="2232248" cy="1224136"/>
          </a:xfrm>
          <a:prstGeom prst="ellipse">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Oval 4"/>
          <p:cNvSpPr/>
          <p:nvPr/>
        </p:nvSpPr>
        <p:spPr>
          <a:xfrm>
            <a:off x="683568" y="3356992"/>
            <a:ext cx="2016224" cy="1224136"/>
          </a:xfrm>
          <a:prstGeom prst="ellipse">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Oval 5"/>
          <p:cNvSpPr/>
          <p:nvPr/>
        </p:nvSpPr>
        <p:spPr>
          <a:xfrm>
            <a:off x="5436096" y="1412776"/>
            <a:ext cx="2016224" cy="1296144"/>
          </a:xfrm>
          <a:prstGeom prst="ellipse">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Oval 6"/>
          <p:cNvSpPr/>
          <p:nvPr/>
        </p:nvSpPr>
        <p:spPr>
          <a:xfrm>
            <a:off x="5508104" y="5157192"/>
            <a:ext cx="2520280" cy="1224136"/>
          </a:xfrm>
          <a:prstGeom prst="ellipse">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Oval 7"/>
          <p:cNvSpPr/>
          <p:nvPr/>
        </p:nvSpPr>
        <p:spPr>
          <a:xfrm>
            <a:off x="1475656" y="5157192"/>
            <a:ext cx="2736304" cy="1152128"/>
          </a:xfrm>
          <a:prstGeom prst="ellipse">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smtClean="0">
                <a:solidFill>
                  <a:schemeClr val="bg1">
                    <a:lumMod val="75000"/>
                  </a:schemeClr>
                </a:solidFill>
                <a:latin typeface="Verdana" pitchFamily="34" charset="0"/>
                <a:ea typeface="Verdana" pitchFamily="34" charset="0"/>
                <a:cs typeface="Verdana" pitchFamily="34" charset="0"/>
              </a:rPr>
              <a:t>Personal</a:t>
            </a:r>
          </a:p>
          <a:p>
            <a:pPr algn="ctr"/>
            <a:r>
              <a:rPr lang="en-GB" sz="2000" b="1" dirty="0" smtClean="0">
                <a:solidFill>
                  <a:schemeClr val="bg1">
                    <a:lumMod val="75000"/>
                  </a:schemeClr>
                </a:solidFill>
                <a:latin typeface="Verdana" pitchFamily="34" charset="0"/>
                <a:ea typeface="Verdana" pitchFamily="34" charset="0"/>
                <a:cs typeface="Verdana" pitchFamily="34" charset="0"/>
              </a:rPr>
              <a:t>connections</a:t>
            </a:r>
            <a:endParaRPr lang="en-GB" sz="2000" b="1" dirty="0">
              <a:solidFill>
                <a:schemeClr val="bg1">
                  <a:lumMod val="75000"/>
                </a:schemeClr>
              </a:solidFill>
              <a:latin typeface="Verdana" pitchFamily="34" charset="0"/>
              <a:ea typeface="Verdana" pitchFamily="34" charset="0"/>
              <a:cs typeface="Verdana" pitchFamily="34" charset="0"/>
            </a:endParaRPr>
          </a:p>
        </p:txBody>
      </p:sp>
      <p:sp>
        <p:nvSpPr>
          <p:cNvPr id="9" name="Oval 8"/>
          <p:cNvSpPr/>
          <p:nvPr/>
        </p:nvSpPr>
        <p:spPr>
          <a:xfrm>
            <a:off x="2123728" y="1412776"/>
            <a:ext cx="2232248" cy="1296144"/>
          </a:xfrm>
          <a:prstGeom prst="ellipse">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extBox 9"/>
          <p:cNvSpPr txBox="1"/>
          <p:nvPr/>
        </p:nvSpPr>
        <p:spPr>
          <a:xfrm>
            <a:off x="2555776" y="1700808"/>
            <a:ext cx="1800200" cy="707886"/>
          </a:xfrm>
          <a:prstGeom prst="rect">
            <a:avLst/>
          </a:prstGeom>
          <a:noFill/>
        </p:spPr>
        <p:txBody>
          <a:bodyPr wrap="square" rtlCol="0">
            <a:spAutoFit/>
          </a:bodyPr>
          <a:lstStyle/>
          <a:p>
            <a:r>
              <a:rPr lang="en-GB" sz="2000" b="1" dirty="0" smtClean="0">
                <a:solidFill>
                  <a:schemeClr val="bg1">
                    <a:lumMod val="75000"/>
                  </a:schemeClr>
                </a:solidFill>
                <a:latin typeface="Verdana" pitchFamily="34" charset="0"/>
                <a:ea typeface="Verdana" pitchFamily="34" charset="0"/>
                <a:cs typeface="Verdana" pitchFamily="34" charset="0"/>
              </a:rPr>
              <a:t>Family and</a:t>
            </a:r>
          </a:p>
          <a:p>
            <a:r>
              <a:rPr lang="en-GB" sz="2000" b="1" dirty="0" smtClean="0">
                <a:solidFill>
                  <a:schemeClr val="bg1">
                    <a:lumMod val="75000"/>
                  </a:schemeClr>
                </a:solidFill>
                <a:latin typeface="Verdana" pitchFamily="34" charset="0"/>
                <a:ea typeface="Verdana" pitchFamily="34" charset="0"/>
                <a:cs typeface="Verdana" pitchFamily="34" charset="0"/>
              </a:rPr>
              <a:t>Friends</a:t>
            </a:r>
            <a:endParaRPr lang="en-GB" sz="2000" b="1" dirty="0">
              <a:solidFill>
                <a:schemeClr val="bg1">
                  <a:lumMod val="75000"/>
                </a:schemeClr>
              </a:solidFill>
              <a:latin typeface="Verdana" pitchFamily="34" charset="0"/>
              <a:ea typeface="Verdana" pitchFamily="34" charset="0"/>
              <a:cs typeface="Verdana" pitchFamily="34" charset="0"/>
            </a:endParaRPr>
          </a:p>
        </p:txBody>
      </p:sp>
      <p:sp>
        <p:nvSpPr>
          <p:cNvPr id="11" name="TextBox 10"/>
          <p:cNvSpPr txBox="1"/>
          <p:nvPr/>
        </p:nvSpPr>
        <p:spPr>
          <a:xfrm flipH="1">
            <a:off x="5508104" y="1772816"/>
            <a:ext cx="1872207" cy="369332"/>
          </a:xfrm>
          <a:prstGeom prst="rect">
            <a:avLst/>
          </a:prstGeom>
          <a:noFill/>
        </p:spPr>
        <p:txBody>
          <a:bodyPr wrap="square" rtlCol="0">
            <a:spAutoFit/>
          </a:bodyPr>
          <a:lstStyle/>
          <a:p>
            <a:endParaRPr lang="en-GB" dirty="0"/>
          </a:p>
        </p:txBody>
      </p:sp>
      <p:sp>
        <p:nvSpPr>
          <p:cNvPr id="13" name="TextBox 12"/>
          <p:cNvSpPr txBox="1"/>
          <p:nvPr/>
        </p:nvSpPr>
        <p:spPr>
          <a:xfrm>
            <a:off x="5652120" y="1772816"/>
            <a:ext cx="1800200" cy="400110"/>
          </a:xfrm>
          <a:prstGeom prst="rect">
            <a:avLst/>
          </a:prstGeom>
          <a:noFill/>
        </p:spPr>
        <p:txBody>
          <a:bodyPr wrap="square" rtlCol="0">
            <a:spAutoFit/>
          </a:bodyPr>
          <a:lstStyle/>
          <a:p>
            <a:r>
              <a:rPr lang="en-GB" sz="2000" b="1" dirty="0" smtClean="0">
                <a:solidFill>
                  <a:schemeClr val="bg1">
                    <a:lumMod val="75000"/>
                  </a:schemeClr>
                </a:solidFill>
                <a:latin typeface="Verdana" pitchFamily="34" charset="0"/>
                <a:ea typeface="Verdana" pitchFamily="34" charset="0"/>
                <a:cs typeface="Verdana" pitchFamily="34" charset="0"/>
              </a:rPr>
              <a:t>Emergency</a:t>
            </a:r>
            <a:endParaRPr lang="en-GB" sz="2000" b="1" dirty="0">
              <a:solidFill>
                <a:schemeClr val="bg1">
                  <a:lumMod val="75000"/>
                </a:schemeClr>
              </a:solidFill>
              <a:latin typeface="Verdana" pitchFamily="34" charset="0"/>
              <a:ea typeface="Verdana" pitchFamily="34" charset="0"/>
              <a:cs typeface="Verdana" pitchFamily="34" charset="0"/>
            </a:endParaRPr>
          </a:p>
        </p:txBody>
      </p:sp>
      <p:sp>
        <p:nvSpPr>
          <p:cNvPr id="14" name="TextBox 13"/>
          <p:cNvSpPr txBox="1"/>
          <p:nvPr/>
        </p:nvSpPr>
        <p:spPr>
          <a:xfrm>
            <a:off x="971600" y="3789040"/>
            <a:ext cx="1512168" cy="400110"/>
          </a:xfrm>
          <a:prstGeom prst="rect">
            <a:avLst/>
          </a:prstGeom>
          <a:noFill/>
        </p:spPr>
        <p:txBody>
          <a:bodyPr wrap="square" rtlCol="0">
            <a:spAutoFit/>
          </a:bodyPr>
          <a:lstStyle/>
          <a:p>
            <a:r>
              <a:rPr lang="en-GB" sz="2000" b="1" dirty="0" smtClean="0">
                <a:solidFill>
                  <a:schemeClr val="bg1">
                    <a:lumMod val="75000"/>
                  </a:schemeClr>
                </a:solidFill>
                <a:latin typeface="Verdana" pitchFamily="34" charset="0"/>
                <a:ea typeface="Verdana" pitchFamily="34" charset="0"/>
                <a:cs typeface="Verdana" pitchFamily="34" charset="0"/>
              </a:rPr>
              <a:t>Advisers</a:t>
            </a:r>
            <a:endParaRPr lang="en-GB" sz="2000" b="1" dirty="0">
              <a:solidFill>
                <a:schemeClr val="bg1">
                  <a:lumMod val="75000"/>
                </a:schemeClr>
              </a:solidFill>
              <a:latin typeface="Verdana" pitchFamily="34" charset="0"/>
              <a:ea typeface="Verdana" pitchFamily="34" charset="0"/>
              <a:cs typeface="Verdana" pitchFamily="34" charset="0"/>
            </a:endParaRPr>
          </a:p>
        </p:txBody>
      </p:sp>
      <p:sp>
        <p:nvSpPr>
          <p:cNvPr id="15" name="TextBox 14"/>
          <p:cNvSpPr txBox="1"/>
          <p:nvPr/>
        </p:nvSpPr>
        <p:spPr>
          <a:xfrm>
            <a:off x="6948264" y="3645024"/>
            <a:ext cx="1656184" cy="707886"/>
          </a:xfrm>
          <a:prstGeom prst="rect">
            <a:avLst/>
          </a:prstGeom>
          <a:solidFill>
            <a:schemeClr val="tx1"/>
          </a:solidFill>
          <a:ln>
            <a:noFill/>
          </a:ln>
        </p:spPr>
        <p:txBody>
          <a:bodyPr wrap="square" rtlCol="0">
            <a:spAutoFit/>
          </a:bodyPr>
          <a:lstStyle/>
          <a:p>
            <a:r>
              <a:rPr lang="en-GB" sz="2000" b="1" dirty="0" smtClean="0">
                <a:solidFill>
                  <a:schemeClr val="bg1">
                    <a:lumMod val="75000"/>
                  </a:schemeClr>
                </a:solidFill>
                <a:latin typeface="Verdana" pitchFamily="34" charset="0"/>
                <a:ea typeface="Verdana" pitchFamily="34" charset="0"/>
                <a:cs typeface="Verdana" pitchFamily="34" charset="0"/>
              </a:rPr>
              <a:t>Health</a:t>
            </a:r>
          </a:p>
          <a:p>
            <a:r>
              <a:rPr lang="en-GB" sz="2000" b="1" dirty="0" smtClean="0">
                <a:solidFill>
                  <a:schemeClr val="bg1">
                    <a:lumMod val="75000"/>
                  </a:schemeClr>
                </a:solidFill>
                <a:latin typeface="Verdana" pitchFamily="34" charset="0"/>
                <a:ea typeface="Verdana" pitchFamily="34" charset="0"/>
                <a:cs typeface="Verdana" pitchFamily="34" charset="0"/>
              </a:rPr>
              <a:t>Workers</a:t>
            </a:r>
            <a:endParaRPr lang="en-GB" sz="2000" b="1" dirty="0">
              <a:solidFill>
                <a:schemeClr val="bg1">
                  <a:lumMod val="75000"/>
                </a:schemeClr>
              </a:solidFill>
              <a:latin typeface="Verdana" pitchFamily="34" charset="0"/>
              <a:ea typeface="Verdana" pitchFamily="34" charset="0"/>
              <a:cs typeface="Verdana" pitchFamily="34" charset="0"/>
            </a:endParaRPr>
          </a:p>
        </p:txBody>
      </p:sp>
      <p:sp>
        <p:nvSpPr>
          <p:cNvPr id="16" name="TextBox 15"/>
          <p:cNvSpPr txBox="1"/>
          <p:nvPr/>
        </p:nvSpPr>
        <p:spPr>
          <a:xfrm>
            <a:off x="5580112" y="5517232"/>
            <a:ext cx="2088232" cy="400110"/>
          </a:xfrm>
          <a:prstGeom prst="rect">
            <a:avLst/>
          </a:prstGeom>
          <a:noFill/>
        </p:spPr>
        <p:txBody>
          <a:bodyPr wrap="square" rtlCol="0">
            <a:spAutoFit/>
          </a:bodyPr>
          <a:lstStyle/>
          <a:p>
            <a:pPr algn="ctr"/>
            <a:r>
              <a:rPr lang="en-GB" sz="2000" b="1" dirty="0" smtClean="0">
                <a:solidFill>
                  <a:schemeClr val="bg1">
                    <a:lumMod val="75000"/>
                  </a:schemeClr>
                </a:solidFill>
                <a:latin typeface="Verdana" pitchFamily="34" charset="0"/>
                <a:ea typeface="Verdana" pitchFamily="34" charset="0"/>
                <a:cs typeface="Verdana" pitchFamily="34" charset="0"/>
              </a:rPr>
              <a:t>Community</a:t>
            </a:r>
            <a:endParaRPr lang="en-GB" sz="2000" b="1" dirty="0">
              <a:solidFill>
                <a:schemeClr val="bg1">
                  <a:lumMod val="75000"/>
                </a:schemeClr>
              </a:solidFill>
              <a:latin typeface="Verdana" pitchFamily="34" charset="0"/>
              <a:ea typeface="Verdana" pitchFamily="34" charset="0"/>
              <a:cs typeface="Verdana" pitchFamily="34" charset="0"/>
            </a:endParaRPr>
          </a:p>
        </p:txBody>
      </p:sp>
      <p:cxnSp>
        <p:nvCxnSpPr>
          <p:cNvPr id="21" name="Straight Connector 20"/>
          <p:cNvCxnSpPr/>
          <p:nvPr/>
        </p:nvCxnSpPr>
        <p:spPr>
          <a:xfrm>
            <a:off x="3635896" y="2636912"/>
            <a:ext cx="432048"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5220072" y="2636912"/>
            <a:ext cx="792088" cy="648072"/>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2" idx="3"/>
          </p:cNvCxnSpPr>
          <p:nvPr/>
        </p:nvCxnSpPr>
        <p:spPr>
          <a:xfrm flipH="1">
            <a:off x="3131840" y="4400048"/>
            <a:ext cx="767689" cy="757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2" idx="5"/>
          </p:cNvCxnSpPr>
          <p:nvPr/>
        </p:nvCxnSpPr>
        <p:spPr>
          <a:xfrm>
            <a:off x="5172463" y="4400048"/>
            <a:ext cx="983713" cy="90116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1835696" y="2564904"/>
            <a:ext cx="1152128"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a:endCxn id="4" idx="0"/>
          </p:cNvCxnSpPr>
          <p:nvPr/>
        </p:nvCxnSpPr>
        <p:spPr>
          <a:xfrm>
            <a:off x="6588224" y="2708920"/>
            <a:ext cx="1188132" cy="648072"/>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10" idx="3"/>
          </p:cNvCxnSpPr>
          <p:nvPr/>
        </p:nvCxnSpPr>
        <p:spPr>
          <a:xfrm>
            <a:off x="4355976" y="2054751"/>
            <a:ext cx="1152128" cy="6097"/>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5" idx="4"/>
          </p:cNvCxnSpPr>
          <p:nvPr/>
        </p:nvCxnSpPr>
        <p:spPr>
          <a:xfrm>
            <a:off x="1691680" y="4581128"/>
            <a:ext cx="1080120" cy="648072"/>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4" idx="4"/>
            <a:endCxn id="7" idx="0"/>
          </p:cNvCxnSpPr>
          <p:nvPr/>
        </p:nvCxnSpPr>
        <p:spPr>
          <a:xfrm flipH="1">
            <a:off x="6768244" y="4581128"/>
            <a:ext cx="1008112" cy="576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6" idx="4"/>
          </p:cNvCxnSpPr>
          <p:nvPr/>
        </p:nvCxnSpPr>
        <p:spPr>
          <a:xfrm>
            <a:off x="6444208" y="2708920"/>
            <a:ext cx="72008" cy="2736304"/>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2987824" y="2708920"/>
            <a:ext cx="0" cy="25922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4211960" y="5877272"/>
            <a:ext cx="136815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4283968" y="2276872"/>
            <a:ext cx="2520280" cy="1656184"/>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H="1">
            <a:off x="3635896" y="4149080"/>
            <a:ext cx="3096344" cy="1224136"/>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2627784" y="4149080"/>
            <a:ext cx="3024336"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2483768" y="2204864"/>
            <a:ext cx="3024336" cy="1440160"/>
          </a:xfrm>
          <a:prstGeom prst="line">
            <a:avLst/>
          </a:prstGeom>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1331640" y="476672"/>
            <a:ext cx="7560840" cy="400110"/>
          </a:xfrm>
          <a:prstGeom prst="rect">
            <a:avLst/>
          </a:prstGeom>
          <a:noFill/>
        </p:spPr>
        <p:txBody>
          <a:bodyPr wrap="square" rtlCol="0">
            <a:spAutoFit/>
          </a:bodyPr>
          <a:lstStyle/>
          <a:p>
            <a:r>
              <a:rPr lang="en-GB" sz="2000" b="1" dirty="0" smtClean="0">
                <a:solidFill>
                  <a:srgbClr val="FF0000"/>
                </a:solidFill>
                <a:latin typeface="Verdana" pitchFamily="34" charset="0"/>
                <a:ea typeface="Verdana" pitchFamily="34" charset="0"/>
                <a:cs typeface="Verdana" pitchFamily="34" charset="0"/>
              </a:rPr>
              <a:t>INFORMAL RESOURCES	FORMAL RESOURCES</a:t>
            </a:r>
            <a:endParaRPr lang="en-GB" sz="2000" b="1" dirty="0">
              <a:solidFill>
                <a:srgbClr val="FF0000"/>
              </a:solidFill>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628800"/>
            <a:ext cx="8352928" cy="5160774"/>
          </a:xfrm>
          <a:prstGeom prst="rect">
            <a:avLst/>
          </a:prstGeom>
        </p:spPr>
        <p:txBody>
          <a:bodyPr wrap="square">
            <a:spAutoFit/>
          </a:bodyPr>
          <a:lstStyle/>
          <a:p>
            <a:pPr algn="just"/>
            <a:r>
              <a:rPr lang="en-GB" sz="2000" dirty="0" smtClean="0"/>
              <a:t>Likely, you have already realised that having thoughts of suicide is a serious matter. Being alone with thoughts of suicide is one thing that is known to Increase the risk of harm or death. Find someone who is comfortable talking about suicide— someone who will work with you to prevent the risk of these thoughts leading to suicidal actions. One of the quickest and best ways to find out if your helper has these abilities is to tell them that you are having  thought of suicide and watch their reaction. They may not be comfortable immediately, but expect  them to show more concern for you than themselves. If they don’t measure up to this standard, there are others  who will. Keep trying. Once you have found someone, don’t expect  that  the helper is going to keep the danger secret or not want extra help. You want a helper who is honest about how much they can do. Lastly, be honest. Don’t say anything just to please the helper and never promise anything you won’t or can’t do.</a:t>
            </a:r>
          </a:p>
          <a:p>
            <a:pPr algn="just"/>
            <a:r>
              <a:rPr lang="en-GB" sz="2000" dirty="0" smtClean="0"/>
              <a:t>Everyone needs to take the time to find what will really help.</a:t>
            </a:r>
          </a:p>
          <a:p>
            <a:pPr algn="just"/>
            <a:r>
              <a:rPr lang="en-GB" sz="2000" dirty="0" smtClean="0"/>
              <a:t>Suicide is not the only way out.</a:t>
            </a:r>
            <a:endParaRPr lang="en-GB"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1475656" y="1556792"/>
            <a:ext cx="6408712" cy="4176464"/>
          </a:xfrm>
          <a:prstGeom prst="cloudCallout">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i="1" dirty="0" smtClean="0">
                <a:solidFill>
                  <a:schemeClr val="bg1">
                    <a:lumMod val="75000"/>
                  </a:schemeClr>
                </a:solidFill>
              </a:rPr>
              <a:t>Sure, suicide is probably another important thing to learn about but, really, is suicide that big  a problem?</a:t>
            </a:r>
          </a:p>
          <a:p>
            <a:r>
              <a:rPr lang="en-GB" sz="2400" i="1" dirty="0" smtClean="0">
                <a:solidFill>
                  <a:schemeClr val="bg1">
                    <a:lumMod val="75000"/>
                  </a:schemeClr>
                </a:solidFill>
              </a:rPr>
              <a:t> I think I should just walk on by.</a:t>
            </a:r>
          </a:p>
          <a:p>
            <a:r>
              <a:rPr lang="en-GB" sz="2400" i="1" dirty="0" smtClean="0">
                <a:solidFill>
                  <a:schemeClr val="bg1">
                    <a:lumMod val="75000"/>
                  </a:schemeClr>
                </a:solidFill>
              </a:rPr>
              <a:t>-AN INQUIRING MIND</a:t>
            </a:r>
            <a:endParaRPr lang="en-GB" sz="2400" dirty="0">
              <a:solidFill>
                <a:schemeClr val="bg1">
                  <a:lumMod val="75000"/>
                </a:schemeClr>
              </a:solidFill>
            </a:endParaRPr>
          </a:p>
        </p:txBody>
      </p:sp>
      <p:sp>
        <p:nvSpPr>
          <p:cNvPr id="4" name="TextBox 3"/>
          <p:cNvSpPr txBox="1"/>
          <p:nvPr/>
        </p:nvSpPr>
        <p:spPr>
          <a:xfrm>
            <a:off x="1187624" y="980728"/>
            <a:ext cx="7488832" cy="369332"/>
          </a:xfrm>
          <a:prstGeom prst="rect">
            <a:avLst/>
          </a:prstGeom>
          <a:noFill/>
        </p:spPr>
        <p:txBody>
          <a:bodyPr wrap="square" rtlCol="0">
            <a:spAutoFit/>
          </a:bodyPr>
          <a:lstStyle/>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1700808"/>
            <a:ext cx="8280920" cy="4832092"/>
          </a:xfrm>
          <a:prstGeom prst="rect">
            <a:avLst/>
          </a:prstGeom>
          <a:noFill/>
        </p:spPr>
        <p:txBody>
          <a:bodyPr wrap="square" rtlCol="0">
            <a:spAutoFit/>
          </a:bodyPr>
          <a:lstStyle/>
          <a:p>
            <a:pPr algn="just"/>
            <a:r>
              <a:rPr lang="en-GB" sz="2200" dirty="0" smtClean="0"/>
              <a:t>Don’t do that. Suicide is one of the most underestimated community health problems in the world. More people are dying from suicide than in all of the armed conflicts around the world and about the same or more than those dying from traffic accidents. For every person who dies by suicide, there are as many as 100 times more people who injure themselves from non fatal suicidal behaviours. In any year , approximately 6% of the entire population has serious thoughts of suicide. Four to five percent of all people attempt suicide in their lifetime; one in nine have seriously considered suicide. Since suicide affects people at all ages, the loss in potential productivity is staggering. The emotional costs of any suicidal behaviour, although not as measurable, are even more staggering. The legacy of suicide is often a lifetime of grief, sadness, anger and confusion.</a:t>
            </a:r>
            <a:endParaRPr lang="en-GB" sz="2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lstStyle/>
          <a:p>
            <a:r>
              <a:rPr lang="en-GB" dirty="0" smtClean="0"/>
              <a:t>Suicide – Myths vs Facts</a:t>
            </a:r>
            <a:endParaRPr lang="en-GB" dirty="0"/>
          </a:p>
        </p:txBody>
      </p:sp>
      <p:sp>
        <p:nvSpPr>
          <p:cNvPr id="4" name="Content Placeholder 3"/>
          <p:cNvSpPr>
            <a:spLocks noGrp="1"/>
          </p:cNvSpPr>
          <p:nvPr>
            <p:ph sz="half" idx="2"/>
          </p:nvPr>
        </p:nvSpPr>
        <p:spPr>
          <a:xfrm>
            <a:off x="457200" y="1772816"/>
            <a:ext cx="4040188" cy="4824535"/>
          </a:xfrm>
        </p:spPr>
        <p:txBody>
          <a:bodyPr/>
          <a:lstStyle/>
          <a:p>
            <a:pPr>
              <a:buFont typeface="Wingdings" pitchFamily="2" charset="2"/>
              <a:buChar char="q"/>
            </a:pPr>
            <a:r>
              <a:rPr lang="en-GB" sz="2000" dirty="0" smtClean="0"/>
              <a:t>You have to be mentally ill to think about suicide.</a:t>
            </a:r>
          </a:p>
          <a:p>
            <a:pPr>
              <a:buNone/>
            </a:pPr>
            <a:endParaRPr lang="en-GB" sz="2000" dirty="0" smtClean="0"/>
          </a:p>
          <a:p>
            <a:pPr>
              <a:buNone/>
            </a:pPr>
            <a:endParaRPr lang="en-GB" sz="2000" dirty="0" smtClean="0"/>
          </a:p>
          <a:p>
            <a:pPr>
              <a:buNone/>
            </a:pPr>
            <a:endParaRPr lang="en-GB" sz="2000" dirty="0" smtClean="0"/>
          </a:p>
          <a:p>
            <a:pPr>
              <a:buFont typeface="Wingdings" pitchFamily="2" charset="2"/>
              <a:buChar char="q"/>
            </a:pPr>
            <a:r>
              <a:rPr lang="en-GB" sz="2000" dirty="0" smtClean="0"/>
              <a:t>People who talk about suicide aren’t serious and won’t go through with it.</a:t>
            </a:r>
          </a:p>
          <a:p>
            <a:pPr>
              <a:buNone/>
            </a:pPr>
            <a:endParaRPr lang="en-GB" sz="2000" dirty="0" smtClean="0"/>
          </a:p>
          <a:p>
            <a:pPr>
              <a:buFont typeface="Wingdings" pitchFamily="2" charset="2"/>
              <a:buChar char="q"/>
            </a:pPr>
            <a:r>
              <a:rPr lang="en-GB" sz="2000" dirty="0" smtClean="0"/>
              <a:t>If a person is serious about killing themselves then there is nothing you can do.</a:t>
            </a:r>
          </a:p>
          <a:p>
            <a:endParaRPr lang="en-GB" dirty="0"/>
          </a:p>
        </p:txBody>
      </p:sp>
      <p:sp>
        <p:nvSpPr>
          <p:cNvPr id="6" name="Content Placeholder 5"/>
          <p:cNvSpPr>
            <a:spLocks noGrp="1"/>
          </p:cNvSpPr>
          <p:nvPr>
            <p:ph sz="quarter" idx="4"/>
          </p:nvPr>
        </p:nvSpPr>
        <p:spPr>
          <a:xfrm>
            <a:off x="4572000" y="1268760"/>
            <a:ext cx="4041775" cy="5589240"/>
          </a:xfrm>
        </p:spPr>
        <p:txBody>
          <a:bodyPr/>
          <a:lstStyle/>
          <a:p>
            <a:pPr>
              <a:buFont typeface="Wingdings" pitchFamily="2" charset="2"/>
              <a:buChar char="q"/>
            </a:pPr>
            <a:r>
              <a:rPr lang="en-GB" sz="1800" dirty="0" smtClean="0"/>
              <a:t>Most people have thought of suicide from time to time and not all people who die by suicide have mental health problems at the time of death. </a:t>
            </a:r>
          </a:p>
          <a:p>
            <a:endParaRPr lang="en-GB" sz="2000" dirty="0" smtClean="0"/>
          </a:p>
          <a:p>
            <a:pPr>
              <a:buFont typeface="Wingdings" pitchFamily="2" charset="2"/>
              <a:buChar char="q"/>
            </a:pPr>
            <a:r>
              <a:rPr lang="en-GB" sz="1800" dirty="0" smtClean="0"/>
              <a:t>People who kill themselves have often told someone that they do not feel life is worth living or that they have no future. Some may have actually said they want to die.</a:t>
            </a:r>
          </a:p>
          <a:p>
            <a:pPr>
              <a:buFont typeface="Wingdings" pitchFamily="2" charset="2"/>
              <a:buChar char="q"/>
            </a:pPr>
            <a:r>
              <a:rPr lang="en-GB" sz="1800" dirty="0" smtClean="0"/>
              <a:t>Often, feeling actively suicidal is temporary, even if someone has been feeling low, anxious or struggling to cope for a long period of time. </a:t>
            </a:r>
            <a:endParaRPr lang="en-GB" sz="1800" dirty="0"/>
          </a:p>
        </p:txBody>
      </p:sp>
      <p:cxnSp>
        <p:nvCxnSpPr>
          <p:cNvPr id="9" name="Straight Connector 8"/>
          <p:cNvCxnSpPr/>
          <p:nvPr/>
        </p:nvCxnSpPr>
        <p:spPr>
          <a:xfrm>
            <a:off x="4427984" y="1988840"/>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572000" y="5373216"/>
            <a:ext cx="288032"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ular Callout 3"/>
          <p:cNvSpPr/>
          <p:nvPr/>
        </p:nvSpPr>
        <p:spPr>
          <a:xfrm>
            <a:off x="4644008" y="260648"/>
            <a:ext cx="4248472" cy="3312368"/>
          </a:xfrm>
          <a:prstGeom prst="wedgeRectCallout">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i="1" dirty="0" smtClean="0">
                <a:solidFill>
                  <a:schemeClr val="bg1">
                    <a:lumMod val="75000"/>
                  </a:schemeClr>
                </a:solidFill>
              </a:rPr>
              <a:t>Finally I have the time to have lunch with Bob. We are all just  so busy. I wonder how he is doing with his divorce? Never did think they were suited. Bob says, “Jim, thanks for coming.</a:t>
            </a:r>
          </a:p>
          <a:p>
            <a:r>
              <a:rPr lang="en-GB" i="1" dirty="0" smtClean="0">
                <a:solidFill>
                  <a:schemeClr val="bg1">
                    <a:lumMod val="75000"/>
                  </a:schemeClr>
                </a:solidFill>
              </a:rPr>
              <a:t>I have a favour to ask. I wonder if you would be the kid’s godfather and the executor of my will? I hope you say yes. It is the last thing I need to do before ending all of this.”</a:t>
            </a:r>
            <a:endParaRPr lang="en-GB" dirty="0">
              <a:solidFill>
                <a:schemeClr val="bg1">
                  <a:lumMod val="75000"/>
                </a:schemeClr>
              </a:solidFill>
            </a:endParaRPr>
          </a:p>
        </p:txBody>
      </p:sp>
      <p:sp>
        <p:nvSpPr>
          <p:cNvPr id="7" name="Rounded Rectangular Callout 6"/>
          <p:cNvSpPr/>
          <p:nvPr/>
        </p:nvSpPr>
        <p:spPr>
          <a:xfrm>
            <a:off x="251520" y="3356992"/>
            <a:ext cx="4320480" cy="2952328"/>
          </a:xfrm>
          <a:prstGeom prst="wedgeRoundRectCallout">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i="1" dirty="0" smtClean="0">
                <a:solidFill>
                  <a:schemeClr val="bg1">
                    <a:lumMod val="75000"/>
                  </a:schemeClr>
                </a:solidFill>
              </a:rPr>
              <a:t>I can tell he wants to talk. The way he is hanging around. I know my son. He doesn’t talk as much now that he is older but at least he still comes to me. I’ll just be patient, sooner or later,</a:t>
            </a:r>
          </a:p>
          <a:p>
            <a:r>
              <a:rPr lang="en-GB" i="1" dirty="0" smtClean="0">
                <a:solidFill>
                  <a:schemeClr val="bg1">
                    <a:lumMod val="75000"/>
                  </a:schemeClr>
                </a:solidFill>
              </a:rPr>
              <a:t>he will say what is on his mind... Your son says, ”Mom, you would be okay, wouldn’t you, if I wasn’t around any more?” </a:t>
            </a:r>
            <a:endParaRPr lang="en-GB" dirty="0">
              <a:solidFill>
                <a:schemeClr val="bg1">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11960" y="548680"/>
            <a:ext cx="4572000" cy="5632311"/>
          </a:xfrm>
          <a:prstGeom prst="rect">
            <a:avLst/>
          </a:prstGeom>
        </p:spPr>
        <p:txBody>
          <a:bodyPr wrap="square">
            <a:spAutoFit/>
          </a:bodyPr>
          <a:lstStyle/>
          <a:p>
            <a:r>
              <a:rPr lang="en-GB" sz="2000" dirty="0" smtClean="0"/>
              <a:t>It might seem frightening, but you can help.</a:t>
            </a:r>
          </a:p>
          <a:p>
            <a:r>
              <a:rPr lang="en-GB" sz="2000" dirty="0" smtClean="0"/>
              <a:t>Suicidal individuals seek out those whom they trust and feel connected to in some way. One of the most important factors in preventing a suicide is the presence of a supportive resource. Many suicidal periods are short-lived.</a:t>
            </a:r>
          </a:p>
          <a:p>
            <a:r>
              <a:rPr lang="en-GB" sz="2000" dirty="0" smtClean="0"/>
              <a:t>By talking and listening, you may draw</a:t>
            </a:r>
          </a:p>
          <a:p>
            <a:r>
              <a:rPr lang="en-GB" sz="2000" dirty="0" smtClean="0"/>
              <a:t>the person into a supportive relationship with you and away from self-destructive thoughts.</a:t>
            </a:r>
          </a:p>
          <a:p>
            <a:r>
              <a:rPr lang="en-GB" sz="2000" dirty="0" smtClean="0"/>
              <a:t>You are also providing a safe period of time</a:t>
            </a:r>
          </a:p>
          <a:p>
            <a:r>
              <a:rPr lang="en-GB" sz="2000" dirty="0" smtClean="0"/>
              <a:t>in which other forms of assistance can be</a:t>
            </a:r>
          </a:p>
          <a:p>
            <a:r>
              <a:rPr lang="en-GB" sz="2000" dirty="0" smtClean="0"/>
              <a:t>mobilized.</a:t>
            </a:r>
            <a:endParaRPr lang="en-GB" sz="2000" dirty="0"/>
          </a:p>
        </p:txBody>
      </p:sp>
      <p:sp>
        <p:nvSpPr>
          <p:cNvPr id="4" name="Hexagon 3"/>
          <p:cNvSpPr/>
          <p:nvPr/>
        </p:nvSpPr>
        <p:spPr>
          <a:xfrm>
            <a:off x="251520" y="2060848"/>
            <a:ext cx="3888432" cy="3528392"/>
          </a:xfrm>
          <a:prstGeom prst="hexagon">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smtClean="0">
                <a:solidFill>
                  <a:schemeClr val="bg1">
                    <a:lumMod val="75000"/>
                  </a:schemeClr>
                </a:solidFill>
              </a:rPr>
              <a:t>P</a:t>
            </a:r>
            <a:r>
              <a:rPr lang="en-GB" sz="2000" b="1" dirty="0" smtClean="0">
                <a:solidFill>
                  <a:schemeClr val="bg1">
                    <a:lumMod val="75000"/>
                  </a:schemeClr>
                </a:solidFill>
              </a:rPr>
              <a:t>ANIC</a:t>
            </a:r>
          </a:p>
          <a:p>
            <a:r>
              <a:rPr lang="en-GB" sz="2000" i="1" dirty="0" smtClean="0">
                <a:solidFill>
                  <a:schemeClr val="bg1">
                    <a:lumMod val="75000"/>
                  </a:schemeClr>
                </a:solidFill>
              </a:rPr>
              <a:t>I feel helpless</a:t>
            </a:r>
          </a:p>
          <a:p>
            <a:r>
              <a:rPr lang="en-GB" sz="2000" i="1" dirty="0" smtClean="0">
                <a:solidFill>
                  <a:schemeClr val="bg1">
                    <a:lumMod val="75000"/>
                  </a:schemeClr>
                </a:solidFill>
              </a:rPr>
              <a:t>and inadequate in</a:t>
            </a:r>
          </a:p>
          <a:p>
            <a:r>
              <a:rPr lang="en-GB" sz="2000" i="1" dirty="0" smtClean="0">
                <a:solidFill>
                  <a:schemeClr val="bg1">
                    <a:lumMod val="75000"/>
                  </a:schemeClr>
                </a:solidFill>
              </a:rPr>
              <a:t>this situation. I’m just a friend (a teacher, a</a:t>
            </a:r>
          </a:p>
          <a:p>
            <a:r>
              <a:rPr lang="en-GB" sz="2000" i="1" dirty="0" smtClean="0">
                <a:solidFill>
                  <a:schemeClr val="bg1">
                    <a:lumMod val="75000"/>
                  </a:schemeClr>
                </a:solidFill>
              </a:rPr>
              <a:t>parent, etc.); I’m not a trained crisis</a:t>
            </a:r>
          </a:p>
          <a:p>
            <a:r>
              <a:rPr lang="en-GB" sz="2000" i="1" dirty="0" smtClean="0">
                <a:solidFill>
                  <a:schemeClr val="bg1">
                    <a:lumMod val="75000"/>
                  </a:schemeClr>
                </a:solidFill>
              </a:rPr>
              <a:t>worker.</a:t>
            </a:r>
            <a:endParaRPr lang="en-GB" sz="2000" dirty="0">
              <a:solidFill>
                <a:schemeClr val="bg1">
                  <a:lumMod val="7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648072"/>
          </a:xfrm>
        </p:spPr>
        <p:txBody>
          <a:bodyPr/>
          <a:lstStyle/>
          <a:p>
            <a:r>
              <a:rPr lang="en-GB" dirty="0" smtClean="0"/>
              <a:t>Explore Invitations</a:t>
            </a:r>
            <a:endParaRPr lang="en-GB" dirty="0"/>
          </a:p>
        </p:txBody>
      </p:sp>
      <p:sp>
        <p:nvSpPr>
          <p:cNvPr id="3" name="Text Placeholder 2"/>
          <p:cNvSpPr>
            <a:spLocks noGrp="1"/>
          </p:cNvSpPr>
          <p:nvPr>
            <p:ph type="body" idx="1"/>
          </p:nvPr>
        </p:nvSpPr>
        <p:spPr>
          <a:xfrm>
            <a:off x="467544" y="1844824"/>
            <a:ext cx="4040188" cy="1008112"/>
          </a:xfrm>
        </p:spPr>
        <p:txBody>
          <a:bodyPr/>
          <a:lstStyle/>
          <a:p>
            <a:endParaRPr lang="en-GB" dirty="0" smtClean="0"/>
          </a:p>
          <a:p>
            <a:endParaRPr lang="en-GB" dirty="0" smtClean="0"/>
          </a:p>
          <a:p>
            <a:endParaRPr lang="en-GB" dirty="0" smtClean="0"/>
          </a:p>
          <a:p>
            <a:r>
              <a:rPr lang="en-GB" sz="2800" dirty="0" smtClean="0"/>
              <a:t>Actions</a:t>
            </a:r>
          </a:p>
          <a:p>
            <a:endParaRPr lang="en-GB" dirty="0"/>
          </a:p>
        </p:txBody>
      </p:sp>
      <p:sp>
        <p:nvSpPr>
          <p:cNvPr id="4" name="Content Placeholder 3"/>
          <p:cNvSpPr>
            <a:spLocks noGrp="1"/>
          </p:cNvSpPr>
          <p:nvPr>
            <p:ph sz="half" idx="2"/>
          </p:nvPr>
        </p:nvSpPr>
        <p:spPr>
          <a:xfrm>
            <a:off x="457200" y="2348880"/>
            <a:ext cx="4040188" cy="3777282"/>
          </a:xfrm>
        </p:spPr>
        <p:txBody>
          <a:bodyPr/>
          <a:lstStyle/>
          <a:p>
            <a:r>
              <a:rPr lang="en-GB" sz="2200" i="1" dirty="0" smtClean="0">
                <a:latin typeface="Verdana" pitchFamily="34" charset="0"/>
                <a:ea typeface="Verdana" pitchFamily="34" charset="0"/>
                <a:cs typeface="Verdana" pitchFamily="34" charset="0"/>
              </a:rPr>
              <a:t>Giving away possessions</a:t>
            </a:r>
            <a:endParaRPr lang="en-GB" sz="2200" dirty="0" smtClean="0">
              <a:latin typeface="Verdana" pitchFamily="34" charset="0"/>
              <a:ea typeface="Verdana" pitchFamily="34" charset="0"/>
              <a:cs typeface="Verdana" pitchFamily="34" charset="0"/>
            </a:endParaRPr>
          </a:p>
          <a:p>
            <a:r>
              <a:rPr lang="en-GB" sz="2200" i="1" dirty="0" smtClean="0">
                <a:latin typeface="Verdana" pitchFamily="34" charset="0"/>
                <a:ea typeface="Verdana" pitchFamily="34" charset="0"/>
                <a:cs typeface="Verdana" pitchFamily="34" charset="0"/>
              </a:rPr>
              <a:t>Withdrawal (family, friends, school or work)</a:t>
            </a:r>
            <a:endParaRPr lang="en-GB" sz="2200" dirty="0" smtClean="0">
              <a:latin typeface="Verdana" pitchFamily="34" charset="0"/>
              <a:ea typeface="Verdana" pitchFamily="34" charset="0"/>
              <a:cs typeface="Verdana" pitchFamily="34" charset="0"/>
            </a:endParaRPr>
          </a:p>
          <a:p>
            <a:r>
              <a:rPr lang="en-GB" sz="2200" i="1" dirty="0" smtClean="0">
                <a:latin typeface="Verdana" pitchFamily="34" charset="0"/>
                <a:ea typeface="Verdana" pitchFamily="34" charset="0"/>
                <a:cs typeface="Verdana" pitchFamily="34" charset="0"/>
              </a:rPr>
              <a:t>Loss of interest in usual hobbies</a:t>
            </a:r>
            <a:endParaRPr lang="en-GB" sz="2200" dirty="0" smtClean="0">
              <a:latin typeface="Verdana" pitchFamily="34" charset="0"/>
              <a:ea typeface="Verdana" pitchFamily="34" charset="0"/>
              <a:cs typeface="Verdana" pitchFamily="34" charset="0"/>
            </a:endParaRPr>
          </a:p>
          <a:p>
            <a:r>
              <a:rPr lang="en-GB" sz="2200" i="1" dirty="0" smtClean="0">
                <a:latin typeface="Verdana" pitchFamily="34" charset="0"/>
                <a:ea typeface="Verdana" pitchFamily="34" charset="0"/>
                <a:cs typeface="Verdana" pitchFamily="34" charset="0"/>
              </a:rPr>
              <a:t>Reckless behaviour</a:t>
            </a:r>
            <a:endParaRPr lang="en-GB" sz="2200" dirty="0" smtClean="0">
              <a:latin typeface="Verdana" pitchFamily="34" charset="0"/>
              <a:ea typeface="Verdana" pitchFamily="34" charset="0"/>
              <a:cs typeface="Verdana" pitchFamily="34" charset="0"/>
            </a:endParaRPr>
          </a:p>
          <a:p>
            <a:r>
              <a:rPr lang="en-GB" sz="2200" i="1" dirty="0" smtClean="0">
                <a:latin typeface="Verdana" pitchFamily="34" charset="0"/>
                <a:ea typeface="Verdana" pitchFamily="34" charset="0"/>
                <a:cs typeface="Verdana" pitchFamily="34" charset="0"/>
              </a:rPr>
              <a:t>Extreme behavioural changes</a:t>
            </a:r>
            <a:endParaRPr lang="en-GB" sz="2200" dirty="0" smtClean="0">
              <a:latin typeface="Verdana" pitchFamily="34" charset="0"/>
              <a:ea typeface="Verdana" pitchFamily="34" charset="0"/>
              <a:cs typeface="Verdana" pitchFamily="34" charset="0"/>
            </a:endParaRPr>
          </a:p>
          <a:p>
            <a:r>
              <a:rPr lang="en-GB" sz="2200" i="1" dirty="0" smtClean="0">
                <a:latin typeface="Verdana" pitchFamily="34" charset="0"/>
                <a:ea typeface="Verdana" pitchFamily="34" charset="0"/>
                <a:cs typeface="Verdana" pitchFamily="34" charset="0"/>
              </a:rPr>
              <a:t>Impulsivity</a:t>
            </a:r>
            <a:endParaRPr lang="en-GB" sz="2200" dirty="0" smtClean="0">
              <a:latin typeface="Verdana" pitchFamily="34" charset="0"/>
              <a:ea typeface="Verdana" pitchFamily="34" charset="0"/>
              <a:cs typeface="Verdana" pitchFamily="34" charset="0"/>
            </a:endParaRPr>
          </a:p>
          <a:p>
            <a:r>
              <a:rPr lang="en-GB" sz="2200" i="1" dirty="0" smtClean="0">
                <a:latin typeface="Verdana" pitchFamily="34" charset="0"/>
                <a:ea typeface="Verdana" pitchFamily="34" charset="0"/>
                <a:cs typeface="Verdana" pitchFamily="34" charset="0"/>
              </a:rPr>
              <a:t>Self harm</a:t>
            </a:r>
            <a:endParaRPr lang="en-GB" sz="2200" dirty="0" smtClean="0">
              <a:latin typeface="Verdana" pitchFamily="34" charset="0"/>
              <a:ea typeface="Verdana" pitchFamily="34" charset="0"/>
              <a:cs typeface="Verdana" pitchFamily="34" charset="0"/>
            </a:endParaRPr>
          </a:p>
          <a:p>
            <a:endParaRPr lang="en-GB" dirty="0"/>
          </a:p>
        </p:txBody>
      </p:sp>
      <p:sp>
        <p:nvSpPr>
          <p:cNvPr id="5" name="Text Placeholder 4"/>
          <p:cNvSpPr>
            <a:spLocks noGrp="1"/>
          </p:cNvSpPr>
          <p:nvPr>
            <p:ph type="body" sz="quarter" idx="3"/>
          </p:nvPr>
        </p:nvSpPr>
        <p:spPr>
          <a:xfrm>
            <a:off x="4645025" y="1340768"/>
            <a:ext cx="4041775" cy="1080120"/>
          </a:xfrm>
        </p:spPr>
        <p:txBody>
          <a:bodyPr/>
          <a:lstStyle/>
          <a:p>
            <a:r>
              <a:rPr lang="en-GB" sz="2800" dirty="0" smtClean="0"/>
              <a:t>Thoughts</a:t>
            </a:r>
          </a:p>
          <a:p>
            <a:endParaRPr lang="en-GB" dirty="0"/>
          </a:p>
        </p:txBody>
      </p:sp>
      <p:sp>
        <p:nvSpPr>
          <p:cNvPr id="6" name="Content Placeholder 5"/>
          <p:cNvSpPr>
            <a:spLocks noGrp="1"/>
          </p:cNvSpPr>
          <p:nvPr>
            <p:ph sz="quarter" idx="4"/>
          </p:nvPr>
        </p:nvSpPr>
        <p:spPr>
          <a:xfrm>
            <a:off x="4645025" y="1988841"/>
            <a:ext cx="4041775" cy="4137322"/>
          </a:xfrm>
        </p:spPr>
        <p:txBody>
          <a:bodyPr/>
          <a:lstStyle/>
          <a:p>
            <a:r>
              <a:rPr lang="en-GB" dirty="0" smtClean="0"/>
              <a:t>“</a:t>
            </a:r>
            <a:r>
              <a:rPr lang="en-GB" sz="2200" dirty="0" smtClean="0">
                <a:latin typeface="Verdana" pitchFamily="34" charset="0"/>
                <a:ea typeface="Verdana" pitchFamily="34" charset="0"/>
                <a:cs typeface="Verdana" pitchFamily="34" charset="0"/>
              </a:rPr>
              <a:t>I won’t be needing these things anymore”</a:t>
            </a:r>
          </a:p>
          <a:p>
            <a:r>
              <a:rPr lang="en-GB" sz="2200" dirty="0" smtClean="0">
                <a:latin typeface="Verdana" pitchFamily="34" charset="0"/>
                <a:ea typeface="Verdana" pitchFamily="34" charset="0"/>
                <a:cs typeface="Verdana" pitchFamily="34" charset="0"/>
              </a:rPr>
              <a:t>“I can’t do anything right”</a:t>
            </a:r>
          </a:p>
          <a:p>
            <a:r>
              <a:rPr lang="en-GB" sz="2200" dirty="0" smtClean="0">
                <a:latin typeface="Verdana" pitchFamily="34" charset="0"/>
                <a:ea typeface="Verdana" pitchFamily="34" charset="0"/>
                <a:cs typeface="Verdana" pitchFamily="34" charset="0"/>
              </a:rPr>
              <a:t>“I just can’t take anymore”</a:t>
            </a:r>
          </a:p>
          <a:p>
            <a:r>
              <a:rPr lang="en-GB" sz="2200" dirty="0" smtClean="0">
                <a:latin typeface="Verdana" pitchFamily="34" charset="0"/>
                <a:ea typeface="Verdana" pitchFamily="34" charset="0"/>
                <a:cs typeface="Verdana" pitchFamily="34" charset="0"/>
              </a:rPr>
              <a:t>“Everyone would be better off without me”</a:t>
            </a:r>
          </a:p>
          <a:p>
            <a:r>
              <a:rPr lang="en-GB" sz="2200" dirty="0" smtClean="0">
                <a:latin typeface="Verdana" pitchFamily="34" charset="0"/>
                <a:ea typeface="Verdana" pitchFamily="34" charset="0"/>
                <a:cs typeface="Verdana" pitchFamily="34" charset="0"/>
              </a:rPr>
              <a:t>“All of my problems will soon be over”</a:t>
            </a:r>
          </a:p>
          <a:p>
            <a:r>
              <a:rPr lang="en-GB" sz="2200" dirty="0" smtClean="0">
                <a:latin typeface="Verdana" pitchFamily="34" charset="0"/>
                <a:ea typeface="Verdana" pitchFamily="34" charset="0"/>
                <a:cs typeface="Verdana" pitchFamily="34" charset="0"/>
              </a:rPr>
              <a:t>“No one can do anything to help me now”</a:t>
            </a:r>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GB" sz="2800" dirty="0" smtClean="0"/>
          </a:p>
          <a:p>
            <a:endParaRPr lang="en-GB" sz="2800" dirty="0" smtClean="0"/>
          </a:p>
          <a:p>
            <a:r>
              <a:rPr lang="en-GB" sz="2800" dirty="0" smtClean="0"/>
              <a:t>    Feelings</a:t>
            </a:r>
            <a:endParaRPr lang="en-GB" sz="2800" dirty="0"/>
          </a:p>
        </p:txBody>
      </p:sp>
      <p:sp>
        <p:nvSpPr>
          <p:cNvPr id="6" name="Content Placeholder 5"/>
          <p:cNvSpPr>
            <a:spLocks noGrp="1"/>
          </p:cNvSpPr>
          <p:nvPr>
            <p:ph sz="half" idx="2"/>
          </p:nvPr>
        </p:nvSpPr>
        <p:spPr>
          <a:xfrm>
            <a:off x="683568" y="2204864"/>
            <a:ext cx="4040188" cy="3951288"/>
          </a:xfrm>
        </p:spPr>
        <p:txBody>
          <a:bodyPr/>
          <a:lstStyle/>
          <a:p>
            <a:pPr>
              <a:buFont typeface="Wingdings" pitchFamily="2" charset="2"/>
              <a:buChar char="q"/>
            </a:pPr>
            <a:r>
              <a:rPr lang="en-GB" dirty="0" smtClean="0"/>
              <a:t>Desperate</a:t>
            </a:r>
          </a:p>
          <a:p>
            <a:pPr marL="457200" indent="-457200">
              <a:buFont typeface="Wingdings" pitchFamily="2" charset="2"/>
              <a:buChar char="q"/>
            </a:pPr>
            <a:r>
              <a:rPr lang="en-GB" dirty="0" smtClean="0"/>
              <a:t>Angry</a:t>
            </a:r>
          </a:p>
          <a:p>
            <a:pPr>
              <a:buFont typeface="Wingdings" pitchFamily="2" charset="2"/>
              <a:buChar char="q"/>
            </a:pPr>
            <a:r>
              <a:rPr lang="en-GB" dirty="0" smtClean="0"/>
              <a:t>Guilty</a:t>
            </a:r>
          </a:p>
          <a:p>
            <a:pPr>
              <a:buFont typeface="Wingdings" pitchFamily="2" charset="2"/>
              <a:buChar char="q"/>
            </a:pPr>
            <a:r>
              <a:rPr lang="en-GB" dirty="0" smtClean="0"/>
              <a:t>Worthless</a:t>
            </a:r>
          </a:p>
          <a:p>
            <a:pPr>
              <a:buFont typeface="Wingdings" pitchFamily="2" charset="2"/>
              <a:buChar char="q"/>
            </a:pPr>
            <a:r>
              <a:rPr lang="en-GB" dirty="0" smtClean="0"/>
              <a:t>Lonely</a:t>
            </a:r>
          </a:p>
          <a:p>
            <a:pPr>
              <a:buFont typeface="Wingdings" pitchFamily="2" charset="2"/>
              <a:buChar char="q"/>
            </a:pPr>
            <a:r>
              <a:rPr lang="en-GB" dirty="0" smtClean="0"/>
              <a:t>Sad</a:t>
            </a:r>
          </a:p>
          <a:p>
            <a:pPr>
              <a:buFont typeface="Wingdings" pitchFamily="2" charset="2"/>
              <a:buChar char="q"/>
            </a:pPr>
            <a:r>
              <a:rPr lang="en-GB" dirty="0" smtClean="0"/>
              <a:t>Hopeless</a:t>
            </a:r>
          </a:p>
          <a:p>
            <a:pPr>
              <a:buFont typeface="Wingdings" pitchFamily="2" charset="2"/>
              <a:buChar char="q"/>
            </a:pPr>
            <a:r>
              <a:rPr lang="en-GB" dirty="0" smtClean="0"/>
              <a:t>Helpless</a:t>
            </a:r>
          </a:p>
          <a:p>
            <a:pPr>
              <a:buNone/>
            </a:pPr>
            <a:r>
              <a:rPr lang="en-GB" dirty="0" smtClean="0"/>
              <a:t> </a:t>
            </a:r>
          </a:p>
          <a:p>
            <a:endParaRPr lang="en-GB" dirty="0"/>
          </a:p>
        </p:txBody>
      </p:sp>
      <p:sp>
        <p:nvSpPr>
          <p:cNvPr id="7" name="Text Placeholder 6"/>
          <p:cNvSpPr>
            <a:spLocks noGrp="1"/>
          </p:cNvSpPr>
          <p:nvPr>
            <p:ph type="body" sz="quarter" idx="3"/>
          </p:nvPr>
        </p:nvSpPr>
        <p:spPr>
          <a:xfrm>
            <a:off x="4860032" y="548680"/>
            <a:ext cx="4041775" cy="2088232"/>
          </a:xfrm>
        </p:spPr>
        <p:txBody>
          <a:bodyPr/>
          <a:lstStyle/>
          <a:p>
            <a:r>
              <a:rPr lang="en-GB" sz="2800" dirty="0" smtClean="0"/>
              <a:t>Physical</a:t>
            </a:r>
          </a:p>
          <a:p>
            <a:endParaRPr lang="en-GB" dirty="0"/>
          </a:p>
        </p:txBody>
      </p:sp>
      <p:sp>
        <p:nvSpPr>
          <p:cNvPr id="8" name="Content Placeholder 7"/>
          <p:cNvSpPr>
            <a:spLocks noGrp="1"/>
          </p:cNvSpPr>
          <p:nvPr>
            <p:ph sz="quarter" idx="4"/>
          </p:nvPr>
        </p:nvSpPr>
        <p:spPr/>
        <p:txBody>
          <a:bodyPr/>
          <a:lstStyle/>
          <a:p>
            <a:pPr>
              <a:buFont typeface="Wingdings" pitchFamily="2" charset="2"/>
              <a:buChar char="q"/>
            </a:pPr>
            <a:r>
              <a:rPr lang="en-GB" dirty="0" smtClean="0"/>
              <a:t>Lack of interest in appearance</a:t>
            </a:r>
          </a:p>
          <a:p>
            <a:pPr>
              <a:buFont typeface="Wingdings" pitchFamily="2" charset="2"/>
              <a:buChar char="q"/>
            </a:pPr>
            <a:r>
              <a:rPr lang="en-GB" dirty="0" smtClean="0"/>
              <a:t>Change/loss of in sex interest</a:t>
            </a:r>
          </a:p>
          <a:p>
            <a:pPr>
              <a:buFont typeface="Wingdings" pitchFamily="2" charset="2"/>
              <a:buChar char="q"/>
            </a:pPr>
            <a:r>
              <a:rPr lang="en-GB" dirty="0" smtClean="0"/>
              <a:t>Change/loss of appetite, weight</a:t>
            </a:r>
          </a:p>
          <a:p>
            <a:pPr>
              <a:buFont typeface="Wingdings" pitchFamily="2" charset="2"/>
              <a:buChar char="q"/>
            </a:pPr>
            <a:r>
              <a:rPr lang="en-GB" dirty="0" smtClean="0"/>
              <a:t>Physical health complaints</a:t>
            </a:r>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539552" y="548680"/>
            <a:ext cx="7992888" cy="369332"/>
          </a:xfrm>
          <a:prstGeom prst="rect">
            <a:avLst/>
          </a:prstGeom>
          <a:noFill/>
        </p:spPr>
        <p:txBody>
          <a:bodyPr wrap="square" rtlCol="0">
            <a:spAutoFit/>
          </a:bodyPr>
          <a:lstStyle/>
          <a:p>
            <a:r>
              <a:rPr lang="en-GB" b="1" dirty="0" smtClean="0">
                <a:solidFill>
                  <a:srgbClr val="FF0000"/>
                </a:solidFill>
                <a:latin typeface="Verdana" pitchFamily="34" charset="0"/>
                <a:ea typeface="Verdana" pitchFamily="34" charset="0"/>
                <a:cs typeface="Verdana" pitchFamily="34" charset="0"/>
              </a:rPr>
              <a:t>            REVIEW RISK			          RISK ALERT</a:t>
            </a:r>
            <a:endParaRPr lang="en-GB" b="1" dirty="0">
              <a:solidFill>
                <a:srgbClr val="FF0000"/>
              </a:solidFill>
              <a:latin typeface="Verdana" pitchFamily="34" charset="0"/>
              <a:ea typeface="Verdana" pitchFamily="34" charset="0"/>
              <a:cs typeface="Verdana" pitchFamily="34" charset="0"/>
            </a:endParaRPr>
          </a:p>
        </p:txBody>
      </p:sp>
      <p:sp>
        <p:nvSpPr>
          <p:cNvPr id="3" name="TextBox 2"/>
          <p:cNvSpPr txBox="1"/>
          <p:nvPr/>
        </p:nvSpPr>
        <p:spPr>
          <a:xfrm>
            <a:off x="935088" y="825579"/>
            <a:ext cx="8208912" cy="6278642"/>
          </a:xfrm>
          <a:prstGeom prst="rect">
            <a:avLst/>
          </a:prstGeom>
          <a:noFill/>
        </p:spPr>
        <p:txBody>
          <a:bodyPr wrap="square" rtlCol="0">
            <a:spAutoFit/>
          </a:bodyPr>
          <a:lstStyle/>
          <a:p>
            <a:r>
              <a:rPr lang="en-GB" sz="1600" dirty="0" smtClean="0">
                <a:latin typeface="Verdana" pitchFamily="34" charset="0"/>
                <a:ea typeface="Verdana" pitchFamily="34" charset="0"/>
                <a:cs typeface="Verdana" pitchFamily="34" charset="0"/>
              </a:rPr>
              <a:t>       Are you having</a:t>
            </a:r>
          </a:p>
          <a:p>
            <a:r>
              <a:rPr lang="en-GB" sz="1600" dirty="0" smtClean="0">
                <a:latin typeface="Verdana" pitchFamily="34" charset="0"/>
                <a:ea typeface="Verdana" pitchFamily="34" charset="0"/>
                <a:cs typeface="Verdana" pitchFamily="34" charset="0"/>
              </a:rPr>
              <a:t>       Thoughts of suicide?		  </a:t>
            </a:r>
            <a:r>
              <a:rPr lang="en-GB" sz="1600" b="1" dirty="0" smtClean="0">
                <a:solidFill>
                  <a:srgbClr val="FF0000"/>
                </a:solidFill>
                <a:latin typeface="Verdana" pitchFamily="34" charset="0"/>
                <a:ea typeface="Verdana" pitchFamily="34" charset="0"/>
                <a:cs typeface="Verdana" pitchFamily="34" charset="0"/>
              </a:rPr>
              <a:t>YES</a:t>
            </a:r>
            <a:r>
              <a:rPr lang="en-GB" sz="1600" dirty="0" smtClean="0">
                <a:latin typeface="Verdana" pitchFamily="34" charset="0"/>
                <a:ea typeface="Verdana" pitchFamily="34" charset="0"/>
                <a:cs typeface="Verdana" pitchFamily="34" charset="0"/>
              </a:rPr>
              <a:t>	</a:t>
            </a:r>
          </a:p>
          <a:p>
            <a:endParaRPr lang="en-GB" sz="1600" dirty="0">
              <a:latin typeface="Verdana" pitchFamily="34" charset="0"/>
              <a:ea typeface="Verdana" pitchFamily="34" charset="0"/>
              <a:cs typeface="Verdana" pitchFamily="34" charset="0"/>
            </a:endParaRPr>
          </a:p>
          <a:p>
            <a:r>
              <a:rPr lang="en-GB" sz="1600" b="1" dirty="0" smtClean="0">
                <a:latin typeface="Verdana" pitchFamily="34" charset="0"/>
                <a:ea typeface="Verdana" pitchFamily="34" charset="0"/>
                <a:cs typeface="Verdana" pitchFamily="34" charset="0"/>
              </a:rPr>
              <a:t>      CURRENT FACTORS</a:t>
            </a:r>
          </a:p>
          <a:p>
            <a:endParaRPr lang="en-GB" sz="1600" b="1" dirty="0">
              <a:latin typeface="Verdana" pitchFamily="34" charset="0"/>
              <a:ea typeface="Verdana" pitchFamily="34" charset="0"/>
              <a:cs typeface="Verdana" pitchFamily="34" charset="0"/>
            </a:endParaRPr>
          </a:p>
          <a:p>
            <a:r>
              <a:rPr lang="en-GB" sz="1600" b="1" dirty="0" smtClean="0">
                <a:latin typeface="Verdana" pitchFamily="34" charset="0"/>
                <a:ea typeface="Verdana" pitchFamily="34" charset="0"/>
                <a:cs typeface="Verdana" pitchFamily="34" charset="0"/>
              </a:rPr>
              <a:t>Current Suicide Plan</a:t>
            </a:r>
          </a:p>
          <a:p>
            <a:r>
              <a:rPr lang="en-GB" sz="1600" dirty="0" smtClean="0">
                <a:latin typeface="Verdana" pitchFamily="34" charset="0"/>
                <a:ea typeface="Verdana" pitchFamily="34" charset="0"/>
                <a:cs typeface="Verdana" pitchFamily="34" charset="0"/>
              </a:rPr>
              <a:t>How? How prepared? How soon?	</a:t>
            </a:r>
            <a:r>
              <a:rPr lang="en-GB" sz="1600" b="1" dirty="0" smtClean="0">
                <a:solidFill>
                  <a:srgbClr val="FF0000"/>
                </a:solidFill>
                <a:latin typeface="Verdana" pitchFamily="34" charset="0"/>
                <a:ea typeface="Verdana" pitchFamily="34" charset="0"/>
                <a:cs typeface="Verdana" pitchFamily="34" charset="0"/>
              </a:rPr>
              <a:t>  YES</a:t>
            </a:r>
          </a:p>
          <a:p>
            <a:endParaRPr lang="en-GB" sz="1600" b="1" dirty="0">
              <a:latin typeface="Verdana" pitchFamily="34" charset="0"/>
              <a:ea typeface="Verdana" pitchFamily="34" charset="0"/>
              <a:cs typeface="Verdana" pitchFamily="34" charset="0"/>
            </a:endParaRPr>
          </a:p>
          <a:p>
            <a:r>
              <a:rPr lang="en-GB" sz="1600" b="1" dirty="0" smtClean="0">
                <a:latin typeface="Verdana" pitchFamily="34" charset="0"/>
                <a:ea typeface="Verdana" pitchFamily="34" charset="0"/>
                <a:cs typeface="Verdana" pitchFamily="34" charset="0"/>
              </a:rPr>
              <a:t>PAIN</a:t>
            </a:r>
          </a:p>
          <a:p>
            <a:r>
              <a:rPr lang="en-GB" sz="1600" dirty="0" smtClean="0">
                <a:latin typeface="Verdana" pitchFamily="34" charset="0"/>
                <a:ea typeface="Verdana" pitchFamily="34" charset="0"/>
                <a:cs typeface="Verdana" pitchFamily="34" charset="0"/>
              </a:rPr>
              <a:t>Do you have pain that at time</a:t>
            </a:r>
          </a:p>
          <a:p>
            <a:r>
              <a:rPr lang="en-GB" sz="1600" dirty="0">
                <a:latin typeface="Verdana" pitchFamily="34" charset="0"/>
                <a:ea typeface="Verdana" pitchFamily="34" charset="0"/>
                <a:cs typeface="Verdana" pitchFamily="34" charset="0"/>
              </a:rPr>
              <a:t>f</a:t>
            </a:r>
            <a:r>
              <a:rPr lang="en-GB" sz="1600" dirty="0" smtClean="0">
                <a:latin typeface="Verdana" pitchFamily="34" charset="0"/>
                <a:ea typeface="Verdana" pitchFamily="34" charset="0"/>
                <a:cs typeface="Verdana" pitchFamily="34" charset="0"/>
              </a:rPr>
              <a:t>eels unbearable?			</a:t>
            </a:r>
            <a:r>
              <a:rPr lang="en-GB" sz="1600" b="1" dirty="0" smtClean="0">
                <a:solidFill>
                  <a:srgbClr val="FF0000"/>
                </a:solidFill>
                <a:latin typeface="Verdana" pitchFamily="34" charset="0"/>
                <a:ea typeface="Verdana" pitchFamily="34" charset="0"/>
                <a:cs typeface="Verdana" pitchFamily="34" charset="0"/>
              </a:rPr>
              <a:t>  YES</a:t>
            </a:r>
            <a:r>
              <a:rPr lang="en-GB" sz="1600" dirty="0" smtClean="0">
                <a:latin typeface="Verdana" pitchFamily="34" charset="0"/>
                <a:ea typeface="Verdana" pitchFamily="34" charset="0"/>
                <a:cs typeface="Verdana" pitchFamily="34" charset="0"/>
              </a:rPr>
              <a:t>	</a:t>
            </a:r>
          </a:p>
          <a:p>
            <a:endParaRPr lang="en-GB" sz="1600" b="1" dirty="0">
              <a:latin typeface="Verdana" pitchFamily="34" charset="0"/>
              <a:ea typeface="Verdana" pitchFamily="34" charset="0"/>
              <a:cs typeface="Verdana" pitchFamily="34" charset="0"/>
            </a:endParaRPr>
          </a:p>
          <a:p>
            <a:r>
              <a:rPr lang="en-GB" sz="1600" b="1" dirty="0" smtClean="0">
                <a:latin typeface="Verdana" pitchFamily="34" charset="0"/>
                <a:ea typeface="Verdana" pitchFamily="34" charset="0"/>
                <a:cs typeface="Verdana" pitchFamily="34" charset="0"/>
              </a:rPr>
              <a:t>RESOURCES</a:t>
            </a:r>
          </a:p>
          <a:p>
            <a:r>
              <a:rPr lang="en-GB" sz="1600" dirty="0" smtClean="0">
                <a:latin typeface="Verdana" pitchFamily="34" charset="0"/>
                <a:ea typeface="Verdana" pitchFamily="34" charset="0"/>
                <a:cs typeface="Verdana" pitchFamily="34" charset="0"/>
              </a:rPr>
              <a:t>Do you feel you have few,</a:t>
            </a:r>
          </a:p>
          <a:p>
            <a:r>
              <a:rPr lang="en-GB" sz="1600" dirty="0">
                <a:latin typeface="Verdana" pitchFamily="34" charset="0"/>
                <a:ea typeface="Verdana" pitchFamily="34" charset="0"/>
                <a:cs typeface="Verdana" pitchFamily="34" charset="0"/>
              </a:rPr>
              <a:t>i</a:t>
            </a:r>
            <a:r>
              <a:rPr lang="en-GB" sz="1600" dirty="0" smtClean="0">
                <a:latin typeface="Verdana" pitchFamily="34" charset="0"/>
                <a:ea typeface="Verdana" pitchFamily="34" charset="0"/>
                <a:cs typeface="Verdana" pitchFamily="34" charset="0"/>
              </a:rPr>
              <a:t>f any, resources?			</a:t>
            </a:r>
            <a:r>
              <a:rPr lang="en-GB" sz="1600" b="1" dirty="0" smtClean="0">
                <a:solidFill>
                  <a:srgbClr val="FF0000"/>
                </a:solidFill>
                <a:latin typeface="Verdana" pitchFamily="34" charset="0"/>
                <a:ea typeface="Verdana" pitchFamily="34" charset="0"/>
                <a:cs typeface="Verdana" pitchFamily="34" charset="0"/>
              </a:rPr>
              <a:t>  YES</a:t>
            </a:r>
          </a:p>
          <a:p>
            <a:endParaRPr lang="en-GB" sz="1600" b="1" dirty="0">
              <a:latin typeface="Verdana" pitchFamily="34" charset="0"/>
              <a:ea typeface="Verdana" pitchFamily="34" charset="0"/>
              <a:cs typeface="Verdana" pitchFamily="34" charset="0"/>
            </a:endParaRPr>
          </a:p>
          <a:p>
            <a:r>
              <a:rPr lang="en-GB" sz="1600" b="1" dirty="0" smtClean="0">
                <a:latin typeface="Verdana" pitchFamily="34" charset="0"/>
                <a:ea typeface="Verdana" pitchFamily="34" charset="0"/>
                <a:cs typeface="Verdana" pitchFamily="34" charset="0"/>
              </a:rPr>
              <a:t>BACKGROUND FACTORS</a:t>
            </a:r>
          </a:p>
          <a:p>
            <a:pPr>
              <a:buFont typeface="Wingdings" pitchFamily="2" charset="2"/>
              <a:buChar char="Ø"/>
            </a:pPr>
            <a:r>
              <a:rPr lang="en-GB" sz="1600" b="1" dirty="0" smtClean="0">
                <a:latin typeface="Verdana" pitchFamily="34" charset="0"/>
                <a:ea typeface="Verdana" pitchFamily="34" charset="0"/>
                <a:cs typeface="Verdana" pitchFamily="34" charset="0"/>
              </a:rPr>
              <a:t>Prior suicidal Behaviour</a:t>
            </a:r>
          </a:p>
          <a:p>
            <a:r>
              <a:rPr lang="en-GB" sz="1600" dirty="0" smtClean="0">
                <a:latin typeface="Verdana" pitchFamily="34" charset="0"/>
                <a:ea typeface="Verdana" pitchFamily="34" charset="0"/>
                <a:cs typeface="Verdana" pitchFamily="34" charset="0"/>
              </a:rPr>
              <a:t>Have you attempted suicide before?  </a:t>
            </a:r>
            <a:r>
              <a:rPr lang="en-GB" sz="1600" b="1" dirty="0" smtClean="0">
                <a:solidFill>
                  <a:srgbClr val="FF0000"/>
                </a:solidFill>
                <a:latin typeface="Verdana" pitchFamily="34" charset="0"/>
                <a:ea typeface="Verdana" pitchFamily="34" charset="0"/>
                <a:cs typeface="Verdana" pitchFamily="34" charset="0"/>
              </a:rPr>
              <a:t>YES</a:t>
            </a:r>
            <a:r>
              <a:rPr lang="en-GB" sz="1600" dirty="0" smtClean="0">
                <a:latin typeface="Verdana" pitchFamily="34" charset="0"/>
                <a:ea typeface="Verdana" pitchFamily="34" charset="0"/>
                <a:cs typeface="Verdana" pitchFamily="34" charset="0"/>
              </a:rPr>
              <a:t>	</a:t>
            </a:r>
          </a:p>
          <a:p>
            <a:pPr>
              <a:buFont typeface="Wingdings" pitchFamily="2" charset="2"/>
              <a:buChar char="Ø"/>
            </a:pPr>
            <a:endParaRPr lang="en-GB" sz="1600" b="1" dirty="0" smtClean="0">
              <a:latin typeface="Verdana" pitchFamily="34" charset="0"/>
              <a:ea typeface="Verdana" pitchFamily="34" charset="0"/>
              <a:cs typeface="Verdana" pitchFamily="34" charset="0"/>
            </a:endParaRPr>
          </a:p>
          <a:p>
            <a:pPr>
              <a:buFont typeface="Wingdings" pitchFamily="2" charset="2"/>
              <a:buChar char="Ø"/>
            </a:pPr>
            <a:r>
              <a:rPr lang="en-GB" sz="1600" b="1" dirty="0" smtClean="0">
                <a:latin typeface="Verdana" pitchFamily="34" charset="0"/>
                <a:ea typeface="Verdana" pitchFamily="34" charset="0"/>
                <a:cs typeface="Verdana" pitchFamily="34" charset="0"/>
              </a:rPr>
              <a:t>Mental Health</a:t>
            </a:r>
          </a:p>
          <a:p>
            <a:r>
              <a:rPr lang="en-GB" sz="1600" dirty="0" smtClean="0">
                <a:latin typeface="Verdana" pitchFamily="34" charset="0"/>
                <a:ea typeface="Verdana" pitchFamily="34" charset="0"/>
                <a:cs typeface="Verdana" pitchFamily="34" charset="0"/>
              </a:rPr>
              <a:t>Are you receiving or have you</a:t>
            </a:r>
          </a:p>
          <a:p>
            <a:r>
              <a:rPr lang="en-GB" sz="1600" dirty="0" smtClean="0">
                <a:latin typeface="Verdana" pitchFamily="34" charset="0"/>
                <a:ea typeface="Verdana" pitchFamily="34" charset="0"/>
                <a:cs typeface="Verdana" pitchFamily="34" charset="0"/>
              </a:rPr>
              <a:t> received mental health care?	</a:t>
            </a:r>
            <a:r>
              <a:rPr lang="en-GB" sz="1600" b="1" dirty="0" smtClean="0">
                <a:solidFill>
                  <a:srgbClr val="FF0000"/>
                </a:solidFill>
                <a:latin typeface="Verdana" pitchFamily="34" charset="0"/>
                <a:ea typeface="Verdana" pitchFamily="34" charset="0"/>
                <a:cs typeface="Verdana" pitchFamily="34" charset="0"/>
              </a:rPr>
              <a:t>  YES</a:t>
            </a:r>
          </a:p>
          <a:p>
            <a:pPr>
              <a:buFont typeface="Arial" pitchFamily="34" charset="0"/>
              <a:buChar char="•"/>
            </a:pPr>
            <a:endParaRPr lang="en-GB" sz="1600" b="1" dirty="0" smtClean="0"/>
          </a:p>
          <a:p>
            <a:endParaRPr lang="en-GB" b="1" dirty="0"/>
          </a:p>
        </p:txBody>
      </p:sp>
      <p:sp>
        <p:nvSpPr>
          <p:cNvPr id="5" name="Right Arrow 4"/>
          <p:cNvSpPr/>
          <p:nvPr/>
        </p:nvSpPr>
        <p:spPr>
          <a:xfrm>
            <a:off x="5940152" y="836712"/>
            <a:ext cx="187220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ight Arrow 5"/>
          <p:cNvSpPr/>
          <p:nvPr/>
        </p:nvSpPr>
        <p:spPr>
          <a:xfrm>
            <a:off x="6012160" y="2060848"/>
            <a:ext cx="2088232"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0000"/>
                </a:solidFill>
              </a:rPr>
              <a:t>PREPARED</a:t>
            </a:r>
            <a:endParaRPr lang="en-GB" b="1" dirty="0">
              <a:solidFill>
                <a:srgbClr val="FF0000"/>
              </a:solidFill>
            </a:endParaRPr>
          </a:p>
        </p:txBody>
      </p:sp>
      <p:sp>
        <p:nvSpPr>
          <p:cNvPr id="7" name="Right Arrow 6"/>
          <p:cNvSpPr/>
          <p:nvPr/>
        </p:nvSpPr>
        <p:spPr>
          <a:xfrm>
            <a:off x="6012160" y="3140968"/>
            <a:ext cx="2016224"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0000"/>
                </a:solidFill>
              </a:rPr>
              <a:t>DESPERATE</a:t>
            </a:r>
            <a:endParaRPr lang="en-GB" b="1" dirty="0">
              <a:solidFill>
                <a:srgbClr val="FF0000"/>
              </a:solidFill>
            </a:endParaRPr>
          </a:p>
        </p:txBody>
      </p:sp>
      <p:sp>
        <p:nvSpPr>
          <p:cNvPr id="8" name="Right Arrow 7"/>
          <p:cNvSpPr/>
          <p:nvPr/>
        </p:nvSpPr>
        <p:spPr>
          <a:xfrm>
            <a:off x="6012160" y="4149080"/>
            <a:ext cx="2016224"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0000"/>
                </a:solidFill>
              </a:rPr>
              <a:t>ALONE</a:t>
            </a:r>
            <a:endParaRPr lang="en-GB" b="1" dirty="0">
              <a:solidFill>
                <a:srgbClr val="FF0000"/>
              </a:solidFill>
            </a:endParaRPr>
          </a:p>
        </p:txBody>
      </p:sp>
      <p:sp>
        <p:nvSpPr>
          <p:cNvPr id="9" name="Right Arrow 8"/>
          <p:cNvSpPr/>
          <p:nvPr/>
        </p:nvSpPr>
        <p:spPr>
          <a:xfrm>
            <a:off x="6012160" y="5085184"/>
            <a:ext cx="2016224"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0000"/>
                </a:solidFill>
              </a:rPr>
              <a:t>FAMILIAR</a:t>
            </a:r>
            <a:endParaRPr lang="en-GB" b="1" dirty="0">
              <a:solidFill>
                <a:srgbClr val="FF0000"/>
              </a:solidFill>
            </a:endParaRPr>
          </a:p>
        </p:txBody>
      </p:sp>
      <p:sp>
        <p:nvSpPr>
          <p:cNvPr id="10" name="TextBox 9"/>
          <p:cNvSpPr txBox="1"/>
          <p:nvPr/>
        </p:nvSpPr>
        <p:spPr>
          <a:xfrm>
            <a:off x="6156176" y="980728"/>
            <a:ext cx="1512168" cy="369332"/>
          </a:xfrm>
          <a:prstGeom prst="rect">
            <a:avLst/>
          </a:prstGeom>
          <a:noFill/>
        </p:spPr>
        <p:txBody>
          <a:bodyPr wrap="square" rtlCol="0">
            <a:spAutoFit/>
          </a:bodyPr>
          <a:lstStyle/>
          <a:p>
            <a:r>
              <a:rPr lang="en-GB" b="1" dirty="0" smtClean="0">
                <a:solidFill>
                  <a:srgbClr val="FF0000"/>
                </a:solidFill>
              </a:rPr>
              <a:t>SUICIDE</a:t>
            </a:r>
            <a:endParaRPr lang="en-GB" b="1" dirty="0">
              <a:solidFill>
                <a:srgbClr val="FF0000"/>
              </a:solidFill>
            </a:endParaRPr>
          </a:p>
        </p:txBody>
      </p:sp>
      <p:sp>
        <p:nvSpPr>
          <p:cNvPr id="11" name="Right Arrow 10"/>
          <p:cNvSpPr/>
          <p:nvPr/>
        </p:nvSpPr>
        <p:spPr>
          <a:xfrm>
            <a:off x="6012160" y="6093296"/>
            <a:ext cx="2088232"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0000"/>
                </a:solidFill>
              </a:rPr>
              <a:t>VULNERABLE</a:t>
            </a:r>
            <a:endParaRPr lang="en-GB" b="1"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onference_Template_Unsponsored_v2.0">
  <a:themeElements>
    <a:clrScheme name="Conference_Template_Unsponsored_v2.0 14">
      <a:dk1>
        <a:srgbClr val="808080"/>
      </a:dk1>
      <a:lt1>
        <a:srgbClr val="F8F8F8"/>
      </a:lt1>
      <a:dk2>
        <a:srgbClr val="004A80"/>
      </a:dk2>
      <a:lt2>
        <a:srgbClr val="F8F8F8"/>
      </a:lt2>
      <a:accent1>
        <a:srgbClr val="BBE0E3"/>
      </a:accent1>
      <a:accent2>
        <a:srgbClr val="333399"/>
      </a:accent2>
      <a:accent3>
        <a:srgbClr val="AAB1C0"/>
      </a:accent3>
      <a:accent4>
        <a:srgbClr val="D4D4D4"/>
      </a:accent4>
      <a:accent5>
        <a:srgbClr val="DAEDEF"/>
      </a:accent5>
      <a:accent6>
        <a:srgbClr val="2D2D8A"/>
      </a:accent6>
      <a:hlink>
        <a:srgbClr val="009999"/>
      </a:hlink>
      <a:folHlink>
        <a:srgbClr val="99CC00"/>
      </a:folHlink>
    </a:clrScheme>
    <a:fontScheme name="Conference_Template_Unsponsored_v2.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nference_Template_Unsponsored_v2.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nference_Template_Unsponsored_v2.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nference_Template_Unsponsored_v2.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nference_Template_Unsponsored_v2.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nference_Template_Unsponsored_v2.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nference_Template_Unsponsored_v2.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nference_Template_Unsponsored_v2.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nference_Template_Unsponsored_v2.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nference_Template_Unsponsored_v2.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nference_Template_Unsponsored_v2.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nference_Template_Unsponsored_v2.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nference_Template_Unsponsored_v2.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onference_Template_Unsponsored_v2.0 13">
        <a:dk1>
          <a:srgbClr val="F8F8F8"/>
        </a:dk1>
        <a:lt1>
          <a:srgbClr val="FFFFFF"/>
        </a:lt1>
        <a:dk2>
          <a:srgbClr val="F8F8F8"/>
        </a:dk2>
        <a:lt2>
          <a:srgbClr val="808080"/>
        </a:lt2>
        <a:accent1>
          <a:srgbClr val="BBE0E3"/>
        </a:accent1>
        <a:accent2>
          <a:srgbClr val="333399"/>
        </a:accent2>
        <a:accent3>
          <a:srgbClr val="FFFFFF"/>
        </a:accent3>
        <a:accent4>
          <a:srgbClr val="D4D4D4"/>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nference_Template_Unsponsored_v2.0 14">
        <a:dk1>
          <a:srgbClr val="808080"/>
        </a:dk1>
        <a:lt1>
          <a:srgbClr val="F8F8F8"/>
        </a:lt1>
        <a:dk2>
          <a:srgbClr val="004A80"/>
        </a:dk2>
        <a:lt2>
          <a:srgbClr val="F8F8F8"/>
        </a:lt2>
        <a:accent1>
          <a:srgbClr val="BBE0E3"/>
        </a:accent1>
        <a:accent2>
          <a:srgbClr val="333399"/>
        </a:accent2>
        <a:accent3>
          <a:srgbClr val="AAB1C0"/>
        </a:accent3>
        <a:accent4>
          <a:srgbClr val="D4D4D4"/>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C:\DOCUME~1\MARTIN~1.HEA\LOCALS~1\Temp\Conference_Template_Unsponsored_v2.0.pot</Template>
  <TotalTime>16911</TotalTime>
  <Words>1710</Words>
  <Application>Microsoft Office PowerPoint</Application>
  <PresentationFormat>On-screen Show (4:3)</PresentationFormat>
  <Paragraphs>196</Paragraphs>
  <Slides>18</Slides>
  <Notes>5</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Conference_Template_Unsponsored_v2.0</vt:lpstr>
      <vt:lpstr>Suicide Intervention Workshop</vt:lpstr>
      <vt:lpstr>Slide 2</vt:lpstr>
      <vt:lpstr>Slide 3</vt:lpstr>
      <vt:lpstr>Suicide – Myths vs Facts</vt:lpstr>
      <vt:lpstr>Slide 5</vt:lpstr>
      <vt:lpstr>Slide 6</vt:lpstr>
      <vt:lpstr>Explore Invitations</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Headway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gaille mccann</cp:lastModifiedBy>
  <cp:revision>1282</cp:revision>
  <dcterms:created xsi:type="dcterms:W3CDTF">2006-10-19T16:05:15Z</dcterms:created>
  <dcterms:modified xsi:type="dcterms:W3CDTF">2017-06-29T08:10:42Z</dcterms:modified>
</cp:coreProperties>
</file>